
<file path=[Content_Types].xml><?xml version="1.0" encoding="utf-8"?>
<Types xmlns="http://schemas.openxmlformats.org/package/2006/content-types">
  <Default Extension="jfif" ContentType="image/jpeg"/>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72" r:id="rId2"/>
    <p:sldId id="276" r:id="rId3"/>
    <p:sldId id="275" r:id="rId4"/>
    <p:sldId id="277" r:id="rId5"/>
    <p:sldId id="278" r:id="rId6"/>
    <p:sldId id="279" r:id="rId7"/>
    <p:sldId id="281" r:id="rId8"/>
    <p:sldId id="282" r:id="rId9"/>
    <p:sldId id="283" r:id="rId10"/>
    <p:sldId id="284" r:id="rId11"/>
    <p:sldId id="285" r:id="rId12"/>
    <p:sldId id="286" r:id="rId13"/>
    <p:sldId id="287" r:id="rId14"/>
    <p:sldId id="280" r:id="rId15"/>
    <p:sldId id="288" r:id="rId16"/>
    <p:sldId id="289" r:id="rId17"/>
    <p:sldId id="290" r:id="rId18"/>
    <p:sldId id="291" r:id="rId19"/>
    <p:sldId id="262" r:id="rId20"/>
    <p:sldId id="258" r:id="rId21"/>
    <p:sldId id="257" r:id="rId22"/>
    <p:sldId id="259" r:id="rId23"/>
    <p:sldId id="260" r:id="rId24"/>
    <p:sldId id="261" r:id="rId25"/>
    <p:sldId id="263" r:id="rId26"/>
    <p:sldId id="264" r:id="rId27"/>
    <p:sldId id="265" r:id="rId28"/>
    <p:sldId id="266" r:id="rId29"/>
    <p:sldId id="267" r:id="rId30"/>
    <p:sldId id="268" r:id="rId31"/>
    <p:sldId id="269" r:id="rId32"/>
    <p:sldId id="270"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2.svg"/><Relationship Id="rId1" Type="http://schemas.openxmlformats.org/officeDocument/2006/relationships/image" Target="../media/image15.png"/><Relationship Id="rId6" Type="http://schemas.openxmlformats.org/officeDocument/2006/relationships/image" Target="../media/image16.svg"/><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2.svg"/><Relationship Id="rId1" Type="http://schemas.openxmlformats.org/officeDocument/2006/relationships/image" Target="../media/image15.png"/><Relationship Id="rId6" Type="http://schemas.openxmlformats.org/officeDocument/2006/relationships/image" Target="../media/image16.svg"/><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E3630-9ED2-43DD-8C05-C053E069467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B3EDD1-FA3E-4C24-95FF-F7620FB4CD2C}">
      <dgm:prSet/>
      <dgm:spPr/>
      <dgm:t>
        <a:bodyPr/>
        <a:lstStyle/>
        <a:p>
          <a:r>
            <a:rPr lang="es-CL"/>
            <a:t>Para llevar a cabo la planificación del proyecto se utilizará la herramienta Microsoft Project 2016. Esta herramienta permite visualizar el Sprint con sus respectivas historias de usuario que serán desarrolladas, y a su vez, se podrán observar las tareas que requiere cada historia, mostrando como se distribuyen a través del tiempo.</a:t>
          </a:r>
          <a:endParaRPr lang="en-US"/>
        </a:p>
      </dgm:t>
    </dgm:pt>
    <dgm:pt modelId="{8C2F409F-EDA0-45D4-86AB-9F43E9148374}" type="parTrans" cxnId="{2C9CD7E7-2CD0-4903-9D46-729900A4E912}">
      <dgm:prSet/>
      <dgm:spPr/>
      <dgm:t>
        <a:bodyPr/>
        <a:lstStyle/>
        <a:p>
          <a:endParaRPr lang="en-US"/>
        </a:p>
      </dgm:t>
    </dgm:pt>
    <dgm:pt modelId="{E8F2FE6F-990C-4706-88D1-7C0FF49AEBB3}" type="sibTrans" cxnId="{2C9CD7E7-2CD0-4903-9D46-729900A4E912}">
      <dgm:prSet/>
      <dgm:spPr/>
      <dgm:t>
        <a:bodyPr/>
        <a:lstStyle/>
        <a:p>
          <a:endParaRPr lang="en-US"/>
        </a:p>
      </dgm:t>
    </dgm:pt>
    <dgm:pt modelId="{795C2830-91E7-42D5-B72B-E4F28141ACE9}">
      <dgm:prSet/>
      <dgm:spPr/>
      <dgm:t>
        <a:bodyPr/>
        <a:lstStyle/>
        <a:p>
          <a:r>
            <a:rPr lang="es-CL"/>
            <a:t>El proyecto tendrá una duración de 19 semanas aproximadamente a partir del 12 de marzo del 2019. Y para la fase de desarrollo de implementación de herramientas, se estima una duración de 14 semanas, a partir del 15 de abril del presente año, con el comienzo del primer sprint del proyecto, dando fin al proyecto de titulo la semana del 15 de julio.</a:t>
          </a:r>
          <a:endParaRPr lang="en-US"/>
        </a:p>
      </dgm:t>
    </dgm:pt>
    <dgm:pt modelId="{E9D338E5-6B2C-46A6-9BA4-EFF9914FF8AC}" type="parTrans" cxnId="{CE06E7D0-8B45-4F0C-A643-679FF82DF350}">
      <dgm:prSet/>
      <dgm:spPr/>
      <dgm:t>
        <a:bodyPr/>
        <a:lstStyle/>
        <a:p>
          <a:endParaRPr lang="en-US"/>
        </a:p>
      </dgm:t>
    </dgm:pt>
    <dgm:pt modelId="{E95528E7-3BE7-4AF2-8809-9FEC9D97B91C}" type="sibTrans" cxnId="{CE06E7D0-8B45-4F0C-A643-679FF82DF350}">
      <dgm:prSet/>
      <dgm:spPr/>
      <dgm:t>
        <a:bodyPr/>
        <a:lstStyle/>
        <a:p>
          <a:endParaRPr lang="en-US"/>
        </a:p>
      </dgm:t>
    </dgm:pt>
    <dgm:pt modelId="{562108C2-1F7B-4FF6-A667-6E4B3342BA52}">
      <dgm:prSet/>
      <dgm:spPr/>
      <dgm:t>
        <a:bodyPr/>
        <a:lstStyle/>
        <a:p>
          <a:r>
            <a:rPr lang="es-CL"/>
            <a:t>La fase de desarrollo para el proyecto se dividirá en 2 sprint</a:t>
          </a:r>
          <a:endParaRPr lang="en-US"/>
        </a:p>
      </dgm:t>
    </dgm:pt>
    <dgm:pt modelId="{E1A96BF2-3130-461B-891A-4A74E2051044}" type="parTrans" cxnId="{3054BA20-9BC4-4AD7-8EC2-C209E662B0E6}">
      <dgm:prSet/>
      <dgm:spPr/>
      <dgm:t>
        <a:bodyPr/>
        <a:lstStyle/>
        <a:p>
          <a:endParaRPr lang="en-US"/>
        </a:p>
      </dgm:t>
    </dgm:pt>
    <dgm:pt modelId="{C36F0AD5-3A6A-4988-BE1A-2C16F4FF33BA}" type="sibTrans" cxnId="{3054BA20-9BC4-4AD7-8EC2-C209E662B0E6}">
      <dgm:prSet/>
      <dgm:spPr/>
      <dgm:t>
        <a:bodyPr/>
        <a:lstStyle/>
        <a:p>
          <a:endParaRPr lang="en-US"/>
        </a:p>
      </dgm:t>
    </dgm:pt>
    <dgm:pt modelId="{20FC92BF-C15E-4151-AAEE-8AE67D2DFC26}">
      <dgm:prSet/>
      <dgm:spPr/>
      <dgm:t>
        <a:bodyPr/>
        <a:lstStyle/>
        <a:p>
          <a:r>
            <a:rPr lang="es-CL"/>
            <a:t>2 Sprint de 4 semanas (8 semanas)</a:t>
          </a:r>
          <a:endParaRPr lang="en-US"/>
        </a:p>
      </dgm:t>
    </dgm:pt>
    <dgm:pt modelId="{507536ED-585C-47C5-9794-7DF45908CF4D}" type="parTrans" cxnId="{9CA4FFB9-6D45-428E-A281-11747B898DC7}">
      <dgm:prSet/>
      <dgm:spPr/>
      <dgm:t>
        <a:bodyPr/>
        <a:lstStyle/>
        <a:p>
          <a:endParaRPr lang="en-US"/>
        </a:p>
      </dgm:t>
    </dgm:pt>
    <dgm:pt modelId="{FE7E3BDB-9F4F-49BB-B89E-DFEE5303973B}" type="sibTrans" cxnId="{9CA4FFB9-6D45-428E-A281-11747B898DC7}">
      <dgm:prSet/>
      <dgm:spPr/>
      <dgm:t>
        <a:bodyPr/>
        <a:lstStyle/>
        <a:p>
          <a:endParaRPr lang="en-US"/>
        </a:p>
      </dgm:t>
    </dgm:pt>
    <dgm:pt modelId="{EA9C751C-7605-4DE0-A1ED-E05F383C5D7C}">
      <dgm:prSet/>
      <dgm:spPr/>
      <dgm:t>
        <a:bodyPr/>
        <a:lstStyle/>
        <a:p>
          <a:r>
            <a:rPr lang="es-CL"/>
            <a:t>Las horas de esfuerzo necesarias para cada sprint serán medidas con la técnica de estimación puntos de historia, donde cada punto de historia equivale a una jornada de trabajo dedicada solamente a completar la tarea.</a:t>
          </a:r>
          <a:endParaRPr lang="en-US"/>
        </a:p>
      </dgm:t>
    </dgm:pt>
    <dgm:pt modelId="{E1BF5355-EE5E-4DE0-A6FE-9F5199D7945C}" type="parTrans" cxnId="{2BBDCC44-7653-4B25-BA10-E45E85AF231C}">
      <dgm:prSet/>
      <dgm:spPr/>
      <dgm:t>
        <a:bodyPr/>
        <a:lstStyle/>
        <a:p>
          <a:endParaRPr lang="en-US"/>
        </a:p>
      </dgm:t>
    </dgm:pt>
    <dgm:pt modelId="{610A6B68-F989-4B9E-BF2C-7DC8181D661A}" type="sibTrans" cxnId="{2BBDCC44-7653-4B25-BA10-E45E85AF231C}">
      <dgm:prSet/>
      <dgm:spPr/>
      <dgm:t>
        <a:bodyPr/>
        <a:lstStyle/>
        <a:p>
          <a:endParaRPr lang="en-US"/>
        </a:p>
      </dgm:t>
    </dgm:pt>
    <dgm:pt modelId="{75F62F18-2C58-4A04-859D-BBB1025206EC}" type="pres">
      <dgm:prSet presAssocID="{D7EE3630-9ED2-43DD-8C05-C053E069467F}" presName="root" presStyleCnt="0">
        <dgm:presLayoutVars>
          <dgm:dir/>
          <dgm:resizeHandles val="exact"/>
        </dgm:presLayoutVars>
      </dgm:prSet>
      <dgm:spPr/>
      <dgm:t>
        <a:bodyPr/>
        <a:lstStyle/>
        <a:p>
          <a:endParaRPr lang="es-ES"/>
        </a:p>
      </dgm:t>
    </dgm:pt>
    <dgm:pt modelId="{A06EC440-4166-445F-9C73-19522F4013FA}" type="pres">
      <dgm:prSet presAssocID="{D7EE3630-9ED2-43DD-8C05-C053E069467F}" presName="container" presStyleCnt="0">
        <dgm:presLayoutVars>
          <dgm:dir/>
          <dgm:resizeHandles val="exact"/>
        </dgm:presLayoutVars>
      </dgm:prSet>
      <dgm:spPr/>
    </dgm:pt>
    <dgm:pt modelId="{5D5FB2D5-A438-4A3F-9C17-4A2C0ABDA5F4}" type="pres">
      <dgm:prSet presAssocID="{82B3EDD1-FA3E-4C24-95FF-F7620FB4CD2C}" presName="compNode" presStyleCnt="0"/>
      <dgm:spPr/>
    </dgm:pt>
    <dgm:pt modelId="{3F7BF06B-61E5-4F55-8F8E-E93A43495BCC}" type="pres">
      <dgm:prSet presAssocID="{82B3EDD1-FA3E-4C24-95FF-F7620FB4CD2C}" presName="iconBgRect" presStyleLbl="bgShp" presStyleIdx="0" presStyleCnt="5"/>
      <dgm:spPr/>
    </dgm:pt>
    <dgm:pt modelId="{496BBB71-2996-480D-9D65-C817D3A06620}" type="pres">
      <dgm:prSet presAssocID="{82B3EDD1-FA3E-4C24-95FF-F7620FB4CD2C}"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s-ES"/>
        </a:p>
      </dgm:t>
      <dgm:extLst>
        <a:ext uri="{E40237B7-FDA0-4F09-8148-C483321AD2D9}">
          <dgm14:cNvPr xmlns:dgm14="http://schemas.microsoft.com/office/drawing/2010/diagram" id="0" name="" descr="Quotes"/>
        </a:ext>
      </dgm:extLst>
    </dgm:pt>
    <dgm:pt modelId="{1E493436-A7B5-422D-B3FE-6110FB669948}" type="pres">
      <dgm:prSet presAssocID="{82B3EDD1-FA3E-4C24-95FF-F7620FB4CD2C}" presName="spaceRect" presStyleCnt="0"/>
      <dgm:spPr/>
    </dgm:pt>
    <dgm:pt modelId="{20E3892C-302A-4E17-9171-7B1B37EA1AA1}" type="pres">
      <dgm:prSet presAssocID="{82B3EDD1-FA3E-4C24-95FF-F7620FB4CD2C}" presName="textRect" presStyleLbl="revTx" presStyleIdx="0" presStyleCnt="5">
        <dgm:presLayoutVars>
          <dgm:chMax val="1"/>
          <dgm:chPref val="1"/>
        </dgm:presLayoutVars>
      </dgm:prSet>
      <dgm:spPr/>
      <dgm:t>
        <a:bodyPr/>
        <a:lstStyle/>
        <a:p>
          <a:endParaRPr lang="es-ES"/>
        </a:p>
      </dgm:t>
    </dgm:pt>
    <dgm:pt modelId="{2B4BD81C-843D-458F-AC9D-FEBB7C700C4C}" type="pres">
      <dgm:prSet presAssocID="{E8F2FE6F-990C-4706-88D1-7C0FF49AEBB3}" presName="sibTrans" presStyleLbl="sibTrans2D1" presStyleIdx="0" presStyleCnt="0"/>
      <dgm:spPr/>
      <dgm:t>
        <a:bodyPr/>
        <a:lstStyle/>
        <a:p>
          <a:endParaRPr lang="es-ES"/>
        </a:p>
      </dgm:t>
    </dgm:pt>
    <dgm:pt modelId="{D5AAAAE9-831C-4359-B5BE-36E9E661B4B2}" type="pres">
      <dgm:prSet presAssocID="{795C2830-91E7-42D5-B72B-E4F28141ACE9}" presName="compNode" presStyleCnt="0"/>
      <dgm:spPr/>
    </dgm:pt>
    <dgm:pt modelId="{9AD8F8D4-8382-4CE5-8EC9-6F14AA44A2E6}" type="pres">
      <dgm:prSet presAssocID="{795C2830-91E7-42D5-B72B-E4F28141ACE9}" presName="iconBgRect" presStyleLbl="bgShp" presStyleIdx="1" presStyleCnt="5"/>
      <dgm:spPr/>
    </dgm:pt>
    <dgm:pt modelId="{64B0FC14-9533-44D9-ABBF-AEE6CFD0F855}" type="pres">
      <dgm:prSet presAssocID="{795C2830-91E7-42D5-B72B-E4F28141ACE9}"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s-ES"/>
        </a:p>
      </dgm:t>
      <dgm:extLst>
        <a:ext uri="{E40237B7-FDA0-4F09-8148-C483321AD2D9}">
          <dgm14:cNvPr xmlns:dgm14="http://schemas.microsoft.com/office/drawing/2010/diagram" id="0" name="" descr="Monthly calendar"/>
        </a:ext>
      </dgm:extLst>
    </dgm:pt>
    <dgm:pt modelId="{807DEBAB-A672-433D-AEA3-F1CB8D7217E7}" type="pres">
      <dgm:prSet presAssocID="{795C2830-91E7-42D5-B72B-E4F28141ACE9}" presName="spaceRect" presStyleCnt="0"/>
      <dgm:spPr/>
    </dgm:pt>
    <dgm:pt modelId="{81308047-C8E9-4BB0-9453-85BA0A9B001B}" type="pres">
      <dgm:prSet presAssocID="{795C2830-91E7-42D5-B72B-E4F28141ACE9}" presName="textRect" presStyleLbl="revTx" presStyleIdx="1" presStyleCnt="5">
        <dgm:presLayoutVars>
          <dgm:chMax val="1"/>
          <dgm:chPref val="1"/>
        </dgm:presLayoutVars>
      </dgm:prSet>
      <dgm:spPr/>
      <dgm:t>
        <a:bodyPr/>
        <a:lstStyle/>
        <a:p>
          <a:endParaRPr lang="es-ES"/>
        </a:p>
      </dgm:t>
    </dgm:pt>
    <dgm:pt modelId="{E06E7298-47DF-4F31-81AB-29615116C227}" type="pres">
      <dgm:prSet presAssocID="{E95528E7-3BE7-4AF2-8809-9FEC9D97B91C}" presName="sibTrans" presStyleLbl="sibTrans2D1" presStyleIdx="0" presStyleCnt="0"/>
      <dgm:spPr/>
      <dgm:t>
        <a:bodyPr/>
        <a:lstStyle/>
        <a:p>
          <a:endParaRPr lang="es-ES"/>
        </a:p>
      </dgm:t>
    </dgm:pt>
    <dgm:pt modelId="{C3FCE07B-84FB-49E8-A427-2F782724DFF2}" type="pres">
      <dgm:prSet presAssocID="{562108C2-1F7B-4FF6-A667-6E4B3342BA52}" presName="compNode" presStyleCnt="0"/>
      <dgm:spPr/>
    </dgm:pt>
    <dgm:pt modelId="{743526BC-E27B-414C-9A1D-EFC8BAC1508D}" type="pres">
      <dgm:prSet presAssocID="{562108C2-1F7B-4FF6-A667-6E4B3342BA52}" presName="iconBgRect" presStyleLbl="bgShp" presStyleIdx="2" presStyleCnt="5"/>
      <dgm:spPr/>
    </dgm:pt>
    <dgm:pt modelId="{C028C8B8-FC20-46ED-9919-B4D2B6A24E56}" type="pres">
      <dgm:prSet presAssocID="{562108C2-1F7B-4FF6-A667-6E4B3342BA52}"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s-ES"/>
        </a:p>
      </dgm:t>
      <dgm:extLst>
        <a:ext uri="{E40237B7-FDA0-4F09-8148-C483321AD2D9}">
          <dgm14:cNvPr xmlns:dgm14="http://schemas.microsoft.com/office/drawing/2010/diagram" id="0" name="" descr="Hierarchy"/>
        </a:ext>
      </dgm:extLst>
    </dgm:pt>
    <dgm:pt modelId="{AD56A1E0-805B-46A4-9E71-B4101E9DBD01}" type="pres">
      <dgm:prSet presAssocID="{562108C2-1F7B-4FF6-A667-6E4B3342BA52}" presName="spaceRect" presStyleCnt="0"/>
      <dgm:spPr/>
    </dgm:pt>
    <dgm:pt modelId="{9DDE2898-63B4-482A-9627-24A5E2699D62}" type="pres">
      <dgm:prSet presAssocID="{562108C2-1F7B-4FF6-A667-6E4B3342BA52}" presName="textRect" presStyleLbl="revTx" presStyleIdx="2" presStyleCnt="5">
        <dgm:presLayoutVars>
          <dgm:chMax val="1"/>
          <dgm:chPref val="1"/>
        </dgm:presLayoutVars>
      </dgm:prSet>
      <dgm:spPr/>
      <dgm:t>
        <a:bodyPr/>
        <a:lstStyle/>
        <a:p>
          <a:endParaRPr lang="es-ES"/>
        </a:p>
      </dgm:t>
    </dgm:pt>
    <dgm:pt modelId="{34C987C9-7CBF-4611-80E1-785102F1BE6A}" type="pres">
      <dgm:prSet presAssocID="{C36F0AD5-3A6A-4988-BE1A-2C16F4FF33BA}" presName="sibTrans" presStyleLbl="sibTrans2D1" presStyleIdx="0" presStyleCnt="0"/>
      <dgm:spPr/>
      <dgm:t>
        <a:bodyPr/>
        <a:lstStyle/>
        <a:p>
          <a:endParaRPr lang="es-ES"/>
        </a:p>
      </dgm:t>
    </dgm:pt>
    <dgm:pt modelId="{3F5EC12B-9A38-4754-BA2D-33AAE109652C}" type="pres">
      <dgm:prSet presAssocID="{20FC92BF-C15E-4151-AAEE-8AE67D2DFC26}" presName="compNode" presStyleCnt="0"/>
      <dgm:spPr/>
    </dgm:pt>
    <dgm:pt modelId="{A40BD1D5-33D0-48D3-87C7-1C266700D88A}" type="pres">
      <dgm:prSet presAssocID="{20FC92BF-C15E-4151-AAEE-8AE67D2DFC26}" presName="iconBgRect" presStyleLbl="bgShp" presStyleIdx="3" presStyleCnt="5"/>
      <dgm:spPr/>
    </dgm:pt>
    <dgm:pt modelId="{CA77346C-4005-42EB-89B1-ACD3FF84F1E1}" type="pres">
      <dgm:prSet presAssocID="{20FC92BF-C15E-4151-AAEE-8AE67D2DFC26}"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s-ES"/>
        </a:p>
      </dgm:t>
      <dgm:extLst>
        <a:ext uri="{E40237B7-FDA0-4F09-8148-C483321AD2D9}">
          <dgm14:cNvPr xmlns:dgm14="http://schemas.microsoft.com/office/drawing/2010/diagram" id="0" name="" descr="Dumbbell"/>
        </a:ext>
      </dgm:extLst>
    </dgm:pt>
    <dgm:pt modelId="{F73699BC-827B-4441-BBC5-5DEE20B818CB}" type="pres">
      <dgm:prSet presAssocID="{20FC92BF-C15E-4151-AAEE-8AE67D2DFC26}" presName="spaceRect" presStyleCnt="0"/>
      <dgm:spPr/>
    </dgm:pt>
    <dgm:pt modelId="{B573F559-114B-48E2-AD15-54708E537B3E}" type="pres">
      <dgm:prSet presAssocID="{20FC92BF-C15E-4151-AAEE-8AE67D2DFC26}" presName="textRect" presStyleLbl="revTx" presStyleIdx="3" presStyleCnt="5">
        <dgm:presLayoutVars>
          <dgm:chMax val="1"/>
          <dgm:chPref val="1"/>
        </dgm:presLayoutVars>
      </dgm:prSet>
      <dgm:spPr/>
      <dgm:t>
        <a:bodyPr/>
        <a:lstStyle/>
        <a:p>
          <a:endParaRPr lang="es-ES"/>
        </a:p>
      </dgm:t>
    </dgm:pt>
    <dgm:pt modelId="{C9056F61-2015-4AA0-BB1E-B72F4AA719DF}" type="pres">
      <dgm:prSet presAssocID="{FE7E3BDB-9F4F-49BB-B89E-DFEE5303973B}" presName="sibTrans" presStyleLbl="sibTrans2D1" presStyleIdx="0" presStyleCnt="0"/>
      <dgm:spPr/>
      <dgm:t>
        <a:bodyPr/>
        <a:lstStyle/>
        <a:p>
          <a:endParaRPr lang="es-ES"/>
        </a:p>
      </dgm:t>
    </dgm:pt>
    <dgm:pt modelId="{6E94FA44-8FA5-4BF8-84DF-1377363A6DC8}" type="pres">
      <dgm:prSet presAssocID="{EA9C751C-7605-4DE0-A1ED-E05F383C5D7C}" presName="compNode" presStyleCnt="0"/>
      <dgm:spPr/>
    </dgm:pt>
    <dgm:pt modelId="{31B03F32-F9DC-4EF9-8C5A-EF6E07A2A1B4}" type="pres">
      <dgm:prSet presAssocID="{EA9C751C-7605-4DE0-A1ED-E05F383C5D7C}" presName="iconBgRect" presStyleLbl="bgShp" presStyleIdx="4" presStyleCnt="5"/>
      <dgm:spPr/>
    </dgm:pt>
    <dgm:pt modelId="{3A22B601-19DB-4714-9F14-308F6B8FEE7F}" type="pres">
      <dgm:prSet presAssocID="{EA9C751C-7605-4DE0-A1ED-E05F383C5D7C}"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s-ES"/>
        </a:p>
      </dgm:t>
      <dgm:extLst>
        <a:ext uri="{E40237B7-FDA0-4F09-8148-C483321AD2D9}">
          <dgm14:cNvPr xmlns:dgm14="http://schemas.microsoft.com/office/drawing/2010/diagram" id="0" name="" descr="Stopwatch"/>
        </a:ext>
      </dgm:extLst>
    </dgm:pt>
    <dgm:pt modelId="{FA3CB724-65F2-4139-AC36-D0C8B5B07F27}" type="pres">
      <dgm:prSet presAssocID="{EA9C751C-7605-4DE0-A1ED-E05F383C5D7C}" presName="spaceRect" presStyleCnt="0"/>
      <dgm:spPr/>
    </dgm:pt>
    <dgm:pt modelId="{6D680531-C69A-4806-9E38-C1B761C9DFDA}" type="pres">
      <dgm:prSet presAssocID="{EA9C751C-7605-4DE0-A1ED-E05F383C5D7C}" presName="textRect" presStyleLbl="revTx" presStyleIdx="4" presStyleCnt="5">
        <dgm:presLayoutVars>
          <dgm:chMax val="1"/>
          <dgm:chPref val="1"/>
        </dgm:presLayoutVars>
      </dgm:prSet>
      <dgm:spPr/>
      <dgm:t>
        <a:bodyPr/>
        <a:lstStyle/>
        <a:p>
          <a:endParaRPr lang="es-ES"/>
        </a:p>
      </dgm:t>
    </dgm:pt>
  </dgm:ptLst>
  <dgm:cxnLst>
    <dgm:cxn modelId="{1E77011A-1485-4915-83B6-18FA7465B942}" type="presOf" srcId="{562108C2-1F7B-4FF6-A667-6E4B3342BA52}" destId="{9DDE2898-63B4-482A-9627-24A5E2699D62}" srcOrd="0" destOrd="0" presId="urn:microsoft.com/office/officeart/2018/2/layout/IconCircleList"/>
    <dgm:cxn modelId="{2AAA7CD3-BB99-428C-AB60-C50D51CBA841}" type="presOf" srcId="{FE7E3BDB-9F4F-49BB-B89E-DFEE5303973B}" destId="{C9056F61-2015-4AA0-BB1E-B72F4AA719DF}" srcOrd="0" destOrd="0" presId="urn:microsoft.com/office/officeart/2018/2/layout/IconCircleList"/>
    <dgm:cxn modelId="{1CC2E0A3-A2B4-4112-A4CE-23FC08F4E208}" type="presOf" srcId="{82B3EDD1-FA3E-4C24-95FF-F7620FB4CD2C}" destId="{20E3892C-302A-4E17-9171-7B1B37EA1AA1}" srcOrd="0" destOrd="0" presId="urn:microsoft.com/office/officeart/2018/2/layout/IconCircleList"/>
    <dgm:cxn modelId="{EA0ED592-F042-4E4C-9C22-05C31E38B589}" type="presOf" srcId="{D7EE3630-9ED2-43DD-8C05-C053E069467F}" destId="{75F62F18-2C58-4A04-859D-BBB1025206EC}" srcOrd="0" destOrd="0" presId="urn:microsoft.com/office/officeart/2018/2/layout/IconCircleList"/>
    <dgm:cxn modelId="{CE06E7D0-8B45-4F0C-A643-679FF82DF350}" srcId="{D7EE3630-9ED2-43DD-8C05-C053E069467F}" destId="{795C2830-91E7-42D5-B72B-E4F28141ACE9}" srcOrd="1" destOrd="0" parTransId="{E9D338E5-6B2C-46A6-9BA4-EFF9914FF8AC}" sibTransId="{E95528E7-3BE7-4AF2-8809-9FEC9D97B91C}"/>
    <dgm:cxn modelId="{FAAF85A9-2FEC-48AE-B283-820941E53E9E}" type="presOf" srcId="{C36F0AD5-3A6A-4988-BE1A-2C16F4FF33BA}" destId="{34C987C9-7CBF-4611-80E1-785102F1BE6A}" srcOrd="0" destOrd="0" presId="urn:microsoft.com/office/officeart/2018/2/layout/IconCircleList"/>
    <dgm:cxn modelId="{BC8A59D2-18FA-42C6-A3AD-404F12E99430}" type="presOf" srcId="{E8F2FE6F-990C-4706-88D1-7C0FF49AEBB3}" destId="{2B4BD81C-843D-458F-AC9D-FEBB7C700C4C}" srcOrd="0" destOrd="0" presId="urn:microsoft.com/office/officeart/2018/2/layout/IconCircleList"/>
    <dgm:cxn modelId="{853B48E0-CADC-4AAE-9643-938F5744A85B}" type="presOf" srcId="{20FC92BF-C15E-4151-AAEE-8AE67D2DFC26}" destId="{B573F559-114B-48E2-AD15-54708E537B3E}" srcOrd="0" destOrd="0" presId="urn:microsoft.com/office/officeart/2018/2/layout/IconCircleList"/>
    <dgm:cxn modelId="{06EE0BDC-D87C-428A-B623-3E1480E0D7FD}" type="presOf" srcId="{E95528E7-3BE7-4AF2-8809-9FEC9D97B91C}" destId="{E06E7298-47DF-4F31-81AB-29615116C227}" srcOrd="0" destOrd="0" presId="urn:microsoft.com/office/officeart/2018/2/layout/IconCircleList"/>
    <dgm:cxn modelId="{9CA4FFB9-6D45-428E-A281-11747B898DC7}" srcId="{D7EE3630-9ED2-43DD-8C05-C053E069467F}" destId="{20FC92BF-C15E-4151-AAEE-8AE67D2DFC26}" srcOrd="3" destOrd="0" parTransId="{507536ED-585C-47C5-9794-7DF45908CF4D}" sibTransId="{FE7E3BDB-9F4F-49BB-B89E-DFEE5303973B}"/>
    <dgm:cxn modelId="{2BBDCC44-7653-4B25-BA10-E45E85AF231C}" srcId="{D7EE3630-9ED2-43DD-8C05-C053E069467F}" destId="{EA9C751C-7605-4DE0-A1ED-E05F383C5D7C}" srcOrd="4" destOrd="0" parTransId="{E1BF5355-EE5E-4DE0-A6FE-9F5199D7945C}" sibTransId="{610A6B68-F989-4B9E-BF2C-7DC8181D661A}"/>
    <dgm:cxn modelId="{2C9CD7E7-2CD0-4903-9D46-729900A4E912}" srcId="{D7EE3630-9ED2-43DD-8C05-C053E069467F}" destId="{82B3EDD1-FA3E-4C24-95FF-F7620FB4CD2C}" srcOrd="0" destOrd="0" parTransId="{8C2F409F-EDA0-45D4-86AB-9F43E9148374}" sibTransId="{E8F2FE6F-990C-4706-88D1-7C0FF49AEBB3}"/>
    <dgm:cxn modelId="{9983E51C-36F0-4D4D-AD93-FA4A1EF213E6}" type="presOf" srcId="{795C2830-91E7-42D5-B72B-E4F28141ACE9}" destId="{81308047-C8E9-4BB0-9453-85BA0A9B001B}" srcOrd="0" destOrd="0" presId="urn:microsoft.com/office/officeart/2018/2/layout/IconCircleList"/>
    <dgm:cxn modelId="{1EEA5675-D45B-4A3E-9BD1-90D57DF72165}" type="presOf" srcId="{EA9C751C-7605-4DE0-A1ED-E05F383C5D7C}" destId="{6D680531-C69A-4806-9E38-C1B761C9DFDA}" srcOrd="0" destOrd="0" presId="urn:microsoft.com/office/officeart/2018/2/layout/IconCircleList"/>
    <dgm:cxn modelId="{3054BA20-9BC4-4AD7-8EC2-C209E662B0E6}" srcId="{D7EE3630-9ED2-43DD-8C05-C053E069467F}" destId="{562108C2-1F7B-4FF6-A667-6E4B3342BA52}" srcOrd="2" destOrd="0" parTransId="{E1A96BF2-3130-461B-891A-4A74E2051044}" sibTransId="{C36F0AD5-3A6A-4988-BE1A-2C16F4FF33BA}"/>
    <dgm:cxn modelId="{1C36B349-DC97-4659-BF7A-0CDF32414C2A}" type="presParOf" srcId="{75F62F18-2C58-4A04-859D-BBB1025206EC}" destId="{A06EC440-4166-445F-9C73-19522F4013FA}" srcOrd="0" destOrd="0" presId="urn:microsoft.com/office/officeart/2018/2/layout/IconCircleList"/>
    <dgm:cxn modelId="{AC47A76D-B8D3-4B17-8ED1-E4422A650AED}" type="presParOf" srcId="{A06EC440-4166-445F-9C73-19522F4013FA}" destId="{5D5FB2D5-A438-4A3F-9C17-4A2C0ABDA5F4}" srcOrd="0" destOrd="0" presId="urn:microsoft.com/office/officeart/2018/2/layout/IconCircleList"/>
    <dgm:cxn modelId="{FB4FBA89-CF21-4D1D-95F6-94E0680EC6E6}" type="presParOf" srcId="{5D5FB2D5-A438-4A3F-9C17-4A2C0ABDA5F4}" destId="{3F7BF06B-61E5-4F55-8F8E-E93A43495BCC}" srcOrd="0" destOrd="0" presId="urn:microsoft.com/office/officeart/2018/2/layout/IconCircleList"/>
    <dgm:cxn modelId="{766190C5-2D39-48F3-BB4B-A493FE2C1425}" type="presParOf" srcId="{5D5FB2D5-A438-4A3F-9C17-4A2C0ABDA5F4}" destId="{496BBB71-2996-480D-9D65-C817D3A06620}" srcOrd="1" destOrd="0" presId="urn:microsoft.com/office/officeart/2018/2/layout/IconCircleList"/>
    <dgm:cxn modelId="{D35DD6B9-86EA-4A97-A742-62CD86CD2817}" type="presParOf" srcId="{5D5FB2D5-A438-4A3F-9C17-4A2C0ABDA5F4}" destId="{1E493436-A7B5-422D-B3FE-6110FB669948}" srcOrd="2" destOrd="0" presId="urn:microsoft.com/office/officeart/2018/2/layout/IconCircleList"/>
    <dgm:cxn modelId="{8548C8EB-C039-4521-9EC4-12F6332C2A7E}" type="presParOf" srcId="{5D5FB2D5-A438-4A3F-9C17-4A2C0ABDA5F4}" destId="{20E3892C-302A-4E17-9171-7B1B37EA1AA1}" srcOrd="3" destOrd="0" presId="urn:microsoft.com/office/officeart/2018/2/layout/IconCircleList"/>
    <dgm:cxn modelId="{13995837-5C84-4A17-AFC8-97A67E9134FB}" type="presParOf" srcId="{A06EC440-4166-445F-9C73-19522F4013FA}" destId="{2B4BD81C-843D-458F-AC9D-FEBB7C700C4C}" srcOrd="1" destOrd="0" presId="urn:microsoft.com/office/officeart/2018/2/layout/IconCircleList"/>
    <dgm:cxn modelId="{DFF4941C-515F-4D63-B405-3BA37A83285F}" type="presParOf" srcId="{A06EC440-4166-445F-9C73-19522F4013FA}" destId="{D5AAAAE9-831C-4359-B5BE-36E9E661B4B2}" srcOrd="2" destOrd="0" presId="urn:microsoft.com/office/officeart/2018/2/layout/IconCircleList"/>
    <dgm:cxn modelId="{54B4D2DE-F08A-4E9E-BD1E-83DC1EFB607E}" type="presParOf" srcId="{D5AAAAE9-831C-4359-B5BE-36E9E661B4B2}" destId="{9AD8F8D4-8382-4CE5-8EC9-6F14AA44A2E6}" srcOrd="0" destOrd="0" presId="urn:microsoft.com/office/officeart/2018/2/layout/IconCircleList"/>
    <dgm:cxn modelId="{86F0AE5A-79D0-4A6A-B8D6-356445F522B7}" type="presParOf" srcId="{D5AAAAE9-831C-4359-B5BE-36E9E661B4B2}" destId="{64B0FC14-9533-44D9-ABBF-AEE6CFD0F855}" srcOrd="1" destOrd="0" presId="urn:microsoft.com/office/officeart/2018/2/layout/IconCircleList"/>
    <dgm:cxn modelId="{407CEF6D-B174-4495-A6DD-0E44D6551B66}" type="presParOf" srcId="{D5AAAAE9-831C-4359-B5BE-36E9E661B4B2}" destId="{807DEBAB-A672-433D-AEA3-F1CB8D7217E7}" srcOrd="2" destOrd="0" presId="urn:microsoft.com/office/officeart/2018/2/layout/IconCircleList"/>
    <dgm:cxn modelId="{9E4F3D0B-6EE3-4504-8C68-BF1D488B4973}" type="presParOf" srcId="{D5AAAAE9-831C-4359-B5BE-36E9E661B4B2}" destId="{81308047-C8E9-4BB0-9453-85BA0A9B001B}" srcOrd="3" destOrd="0" presId="urn:microsoft.com/office/officeart/2018/2/layout/IconCircleList"/>
    <dgm:cxn modelId="{8EAC512B-0B7B-4F9D-9A80-89490EBB92DC}" type="presParOf" srcId="{A06EC440-4166-445F-9C73-19522F4013FA}" destId="{E06E7298-47DF-4F31-81AB-29615116C227}" srcOrd="3" destOrd="0" presId="urn:microsoft.com/office/officeart/2018/2/layout/IconCircleList"/>
    <dgm:cxn modelId="{8C037105-278E-494D-849C-0D05E2D56E10}" type="presParOf" srcId="{A06EC440-4166-445F-9C73-19522F4013FA}" destId="{C3FCE07B-84FB-49E8-A427-2F782724DFF2}" srcOrd="4" destOrd="0" presId="urn:microsoft.com/office/officeart/2018/2/layout/IconCircleList"/>
    <dgm:cxn modelId="{36153147-C8DC-4944-91B5-A1BA3CA07221}" type="presParOf" srcId="{C3FCE07B-84FB-49E8-A427-2F782724DFF2}" destId="{743526BC-E27B-414C-9A1D-EFC8BAC1508D}" srcOrd="0" destOrd="0" presId="urn:microsoft.com/office/officeart/2018/2/layout/IconCircleList"/>
    <dgm:cxn modelId="{9666D624-ECDD-489D-9095-D2FD4A404887}" type="presParOf" srcId="{C3FCE07B-84FB-49E8-A427-2F782724DFF2}" destId="{C028C8B8-FC20-46ED-9919-B4D2B6A24E56}" srcOrd="1" destOrd="0" presId="urn:microsoft.com/office/officeart/2018/2/layout/IconCircleList"/>
    <dgm:cxn modelId="{EA9D8C18-055D-480A-A8CB-6C32182AC77D}" type="presParOf" srcId="{C3FCE07B-84FB-49E8-A427-2F782724DFF2}" destId="{AD56A1E0-805B-46A4-9E71-B4101E9DBD01}" srcOrd="2" destOrd="0" presId="urn:microsoft.com/office/officeart/2018/2/layout/IconCircleList"/>
    <dgm:cxn modelId="{9975DEE6-428F-407B-9360-C032D7EFDA02}" type="presParOf" srcId="{C3FCE07B-84FB-49E8-A427-2F782724DFF2}" destId="{9DDE2898-63B4-482A-9627-24A5E2699D62}" srcOrd="3" destOrd="0" presId="urn:microsoft.com/office/officeart/2018/2/layout/IconCircleList"/>
    <dgm:cxn modelId="{BF7C6EB8-F55E-4137-B1BF-CFD5FD116829}" type="presParOf" srcId="{A06EC440-4166-445F-9C73-19522F4013FA}" destId="{34C987C9-7CBF-4611-80E1-785102F1BE6A}" srcOrd="5" destOrd="0" presId="urn:microsoft.com/office/officeart/2018/2/layout/IconCircleList"/>
    <dgm:cxn modelId="{64AA2852-B50A-4E1E-A36C-42E4B85D48C6}" type="presParOf" srcId="{A06EC440-4166-445F-9C73-19522F4013FA}" destId="{3F5EC12B-9A38-4754-BA2D-33AAE109652C}" srcOrd="6" destOrd="0" presId="urn:microsoft.com/office/officeart/2018/2/layout/IconCircleList"/>
    <dgm:cxn modelId="{A8AC88C1-F6B9-4760-9049-C4C61406E721}" type="presParOf" srcId="{3F5EC12B-9A38-4754-BA2D-33AAE109652C}" destId="{A40BD1D5-33D0-48D3-87C7-1C266700D88A}" srcOrd="0" destOrd="0" presId="urn:microsoft.com/office/officeart/2018/2/layout/IconCircleList"/>
    <dgm:cxn modelId="{46DE8F51-D6EA-40E1-B7F4-61FC729FEC9E}" type="presParOf" srcId="{3F5EC12B-9A38-4754-BA2D-33AAE109652C}" destId="{CA77346C-4005-42EB-89B1-ACD3FF84F1E1}" srcOrd="1" destOrd="0" presId="urn:microsoft.com/office/officeart/2018/2/layout/IconCircleList"/>
    <dgm:cxn modelId="{1FB81CD1-5B9F-448E-8388-1CA99DBF4FE8}" type="presParOf" srcId="{3F5EC12B-9A38-4754-BA2D-33AAE109652C}" destId="{F73699BC-827B-4441-BBC5-5DEE20B818CB}" srcOrd="2" destOrd="0" presId="urn:microsoft.com/office/officeart/2018/2/layout/IconCircleList"/>
    <dgm:cxn modelId="{685152D9-65BD-4D85-BC1B-A5D7641F4FCE}" type="presParOf" srcId="{3F5EC12B-9A38-4754-BA2D-33AAE109652C}" destId="{B573F559-114B-48E2-AD15-54708E537B3E}" srcOrd="3" destOrd="0" presId="urn:microsoft.com/office/officeart/2018/2/layout/IconCircleList"/>
    <dgm:cxn modelId="{1E8610B5-023F-4DEF-8112-49403D66FF0A}" type="presParOf" srcId="{A06EC440-4166-445F-9C73-19522F4013FA}" destId="{C9056F61-2015-4AA0-BB1E-B72F4AA719DF}" srcOrd="7" destOrd="0" presId="urn:microsoft.com/office/officeart/2018/2/layout/IconCircleList"/>
    <dgm:cxn modelId="{0CB6C548-E78C-484B-95AF-FD3299C35087}" type="presParOf" srcId="{A06EC440-4166-445F-9C73-19522F4013FA}" destId="{6E94FA44-8FA5-4BF8-84DF-1377363A6DC8}" srcOrd="8" destOrd="0" presId="urn:microsoft.com/office/officeart/2018/2/layout/IconCircleList"/>
    <dgm:cxn modelId="{3A35A953-5472-4F46-9528-C9A875DB1752}" type="presParOf" srcId="{6E94FA44-8FA5-4BF8-84DF-1377363A6DC8}" destId="{31B03F32-F9DC-4EF9-8C5A-EF6E07A2A1B4}" srcOrd="0" destOrd="0" presId="urn:microsoft.com/office/officeart/2018/2/layout/IconCircleList"/>
    <dgm:cxn modelId="{0C0CC830-1D14-4BBA-952C-908EF7AA36EA}" type="presParOf" srcId="{6E94FA44-8FA5-4BF8-84DF-1377363A6DC8}" destId="{3A22B601-19DB-4714-9F14-308F6B8FEE7F}" srcOrd="1" destOrd="0" presId="urn:microsoft.com/office/officeart/2018/2/layout/IconCircleList"/>
    <dgm:cxn modelId="{32CBF560-0434-4CB4-8816-FDB8854F3DEF}" type="presParOf" srcId="{6E94FA44-8FA5-4BF8-84DF-1377363A6DC8}" destId="{FA3CB724-65F2-4139-AC36-D0C8B5B07F27}" srcOrd="2" destOrd="0" presId="urn:microsoft.com/office/officeart/2018/2/layout/IconCircleList"/>
    <dgm:cxn modelId="{CCDB4004-80D2-4AB2-B0D1-C5EE38977F8B}" type="presParOf" srcId="{6E94FA44-8FA5-4BF8-84DF-1377363A6DC8}" destId="{6D680531-C69A-4806-9E38-C1B761C9DFD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AC443-3128-4D7A-8C2E-9AF9AEB338B3}" type="doc">
      <dgm:prSet loTypeId="urn:microsoft.com/office/officeart/2005/8/layout/cycle6" loCatId="relationship" qsTypeId="urn:microsoft.com/office/officeart/2005/8/quickstyle/simple1" qsCatId="simple" csTypeId="urn:microsoft.com/office/officeart/2005/8/colors/colorful1" csCatId="colorful" phldr="1"/>
      <dgm:spPr/>
      <dgm:t>
        <a:bodyPr/>
        <a:lstStyle/>
        <a:p>
          <a:endParaRPr lang="es-CL"/>
        </a:p>
      </dgm:t>
    </dgm:pt>
    <dgm:pt modelId="{18A4D80B-9E49-44C7-81B1-677BFE88F77C}">
      <dgm:prSet phldrT="[Texto]"/>
      <dgm:spPr/>
      <dgm:t>
        <a:bodyPr/>
        <a:lstStyle/>
        <a:p>
          <a:r>
            <a:rPr lang="es-CL" dirty="0"/>
            <a:t>Análisis</a:t>
          </a:r>
        </a:p>
      </dgm:t>
    </dgm:pt>
    <dgm:pt modelId="{CEF12E50-1CC9-4679-B91B-E53199A14870}" type="parTrans" cxnId="{5F58BF76-4930-40BC-B3FA-8B49E89E100D}">
      <dgm:prSet/>
      <dgm:spPr/>
      <dgm:t>
        <a:bodyPr/>
        <a:lstStyle/>
        <a:p>
          <a:endParaRPr lang="es-CL"/>
        </a:p>
      </dgm:t>
    </dgm:pt>
    <dgm:pt modelId="{17F298D2-262A-49CA-AE39-BA8CA5C074B0}" type="sibTrans" cxnId="{5F58BF76-4930-40BC-B3FA-8B49E89E100D}">
      <dgm:prSet/>
      <dgm:spPr/>
      <dgm:t>
        <a:bodyPr/>
        <a:lstStyle/>
        <a:p>
          <a:endParaRPr lang="es-CL"/>
        </a:p>
      </dgm:t>
    </dgm:pt>
    <dgm:pt modelId="{AD888BB4-CE92-43A0-96AE-AB6A686AE420}">
      <dgm:prSet phldrT="[Texto]"/>
      <dgm:spPr/>
      <dgm:t>
        <a:bodyPr/>
        <a:lstStyle/>
        <a:p>
          <a:r>
            <a:rPr lang="es-CL" dirty="0"/>
            <a:t>Diseño</a:t>
          </a:r>
        </a:p>
      </dgm:t>
    </dgm:pt>
    <dgm:pt modelId="{88E991CA-A030-434A-B822-AF5411B32AFD}" type="parTrans" cxnId="{4C891DB2-205C-49E6-8709-2F5556CB560F}">
      <dgm:prSet/>
      <dgm:spPr/>
      <dgm:t>
        <a:bodyPr/>
        <a:lstStyle/>
        <a:p>
          <a:endParaRPr lang="es-CL"/>
        </a:p>
      </dgm:t>
    </dgm:pt>
    <dgm:pt modelId="{33E24108-0043-43EA-805B-47052757665E}" type="sibTrans" cxnId="{4C891DB2-205C-49E6-8709-2F5556CB560F}">
      <dgm:prSet/>
      <dgm:spPr/>
      <dgm:t>
        <a:bodyPr/>
        <a:lstStyle/>
        <a:p>
          <a:endParaRPr lang="es-CL"/>
        </a:p>
      </dgm:t>
    </dgm:pt>
    <dgm:pt modelId="{BDE0685F-763E-4D00-9C03-385AA8A660DD}">
      <dgm:prSet phldrT="[Texto]"/>
      <dgm:spPr/>
      <dgm:t>
        <a:bodyPr/>
        <a:lstStyle/>
        <a:p>
          <a:r>
            <a:rPr lang="es-CL" dirty="0"/>
            <a:t>Planificación</a:t>
          </a:r>
        </a:p>
      </dgm:t>
    </dgm:pt>
    <dgm:pt modelId="{3BA8D236-463F-4DD1-BC14-06E53B3A3BAF}" type="parTrans" cxnId="{31C0A5C7-5680-453C-B51E-4C76E6695225}">
      <dgm:prSet/>
      <dgm:spPr/>
      <dgm:t>
        <a:bodyPr/>
        <a:lstStyle/>
        <a:p>
          <a:endParaRPr lang="es-CL"/>
        </a:p>
      </dgm:t>
    </dgm:pt>
    <dgm:pt modelId="{4E13EBE8-50F9-4EA0-BDAE-9E4C908876D2}" type="sibTrans" cxnId="{31C0A5C7-5680-453C-B51E-4C76E6695225}">
      <dgm:prSet/>
      <dgm:spPr/>
      <dgm:t>
        <a:bodyPr/>
        <a:lstStyle/>
        <a:p>
          <a:endParaRPr lang="es-CL"/>
        </a:p>
      </dgm:t>
    </dgm:pt>
    <dgm:pt modelId="{B9BC61C9-CA64-4C34-A135-E6EBC5BCEFC4}">
      <dgm:prSet phldrT="[Texto]"/>
      <dgm:spPr/>
      <dgm:t>
        <a:bodyPr/>
        <a:lstStyle/>
        <a:p>
          <a:r>
            <a:rPr lang="es-CL" dirty="0"/>
            <a:t>Prueba de integración</a:t>
          </a:r>
        </a:p>
      </dgm:t>
    </dgm:pt>
    <dgm:pt modelId="{1ED62E90-8D57-4D84-86C6-2D9C4879BABD}" type="parTrans" cxnId="{B12E0D29-8CD9-436A-89FE-2878CFCF07FB}">
      <dgm:prSet/>
      <dgm:spPr/>
      <dgm:t>
        <a:bodyPr/>
        <a:lstStyle/>
        <a:p>
          <a:endParaRPr lang="es-CL"/>
        </a:p>
      </dgm:t>
    </dgm:pt>
    <dgm:pt modelId="{5B59F618-1256-4ADD-950B-F9CF786290D7}" type="sibTrans" cxnId="{B12E0D29-8CD9-436A-89FE-2878CFCF07FB}">
      <dgm:prSet/>
      <dgm:spPr/>
      <dgm:t>
        <a:bodyPr/>
        <a:lstStyle/>
        <a:p>
          <a:endParaRPr lang="es-CL"/>
        </a:p>
      </dgm:t>
    </dgm:pt>
    <dgm:pt modelId="{932FA2EA-339C-4ED2-8F05-555F1FBFE421}" type="pres">
      <dgm:prSet presAssocID="{570AC443-3128-4D7A-8C2E-9AF9AEB338B3}" presName="cycle" presStyleCnt="0">
        <dgm:presLayoutVars>
          <dgm:dir/>
          <dgm:resizeHandles val="exact"/>
        </dgm:presLayoutVars>
      </dgm:prSet>
      <dgm:spPr/>
      <dgm:t>
        <a:bodyPr/>
        <a:lstStyle/>
        <a:p>
          <a:endParaRPr lang="es-ES"/>
        </a:p>
      </dgm:t>
    </dgm:pt>
    <dgm:pt modelId="{24CA8561-B9BE-4C8C-A8BB-FAA33FDDBB31}" type="pres">
      <dgm:prSet presAssocID="{18A4D80B-9E49-44C7-81B1-677BFE88F77C}" presName="node" presStyleLbl="node1" presStyleIdx="0" presStyleCnt="4" custRadScaleRad="103684" custRadScaleInc="4524">
        <dgm:presLayoutVars>
          <dgm:bulletEnabled val="1"/>
        </dgm:presLayoutVars>
      </dgm:prSet>
      <dgm:spPr/>
      <dgm:t>
        <a:bodyPr/>
        <a:lstStyle/>
        <a:p>
          <a:endParaRPr lang="es-ES"/>
        </a:p>
      </dgm:t>
    </dgm:pt>
    <dgm:pt modelId="{5C95415E-25E8-4C4E-BED3-16123CE3DCF4}" type="pres">
      <dgm:prSet presAssocID="{18A4D80B-9E49-44C7-81B1-677BFE88F77C}" presName="spNode" presStyleCnt="0"/>
      <dgm:spPr/>
    </dgm:pt>
    <dgm:pt modelId="{E7192459-BE2D-4822-A2E2-65C6B0C2DF52}" type="pres">
      <dgm:prSet presAssocID="{17F298D2-262A-49CA-AE39-BA8CA5C074B0}" presName="sibTrans" presStyleLbl="sibTrans1D1" presStyleIdx="0" presStyleCnt="4"/>
      <dgm:spPr/>
      <dgm:t>
        <a:bodyPr/>
        <a:lstStyle/>
        <a:p>
          <a:endParaRPr lang="es-ES"/>
        </a:p>
      </dgm:t>
    </dgm:pt>
    <dgm:pt modelId="{6C72B9C6-A3CE-45CA-B1F5-A4281BA7AF6B}" type="pres">
      <dgm:prSet presAssocID="{AD888BB4-CE92-43A0-96AE-AB6A686AE420}" presName="node" presStyleLbl="node1" presStyleIdx="1" presStyleCnt="4">
        <dgm:presLayoutVars>
          <dgm:bulletEnabled val="1"/>
        </dgm:presLayoutVars>
      </dgm:prSet>
      <dgm:spPr/>
      <dgm:t>
        <a:bodyPr/>
        <a:lstStyle/>
        <a:p>
          <a:endParaRPr lang="es-ES"/>
        </a:p>
      </dgm:t>
    </dgm:pt>
    <dgm:pt modelId="{104AD776-29F7-4DD5-AC56-EF1261197186}" type="pres">
      <dgm:prSet presAssocID="{AD888BB4-CE92-43A0-96AE-AB6A686AE420}" presName="spNode" presStyleCnt="0"/>
      <dgm:spPr/>
    </dgm:pt>
    <dgm:pt modelId="{EE3104FF-0F94-4F70-B7CB-06BF26BD6A3B}" type="pres">
      <dgm:prSet presAssocID="{33E24108-0043-43EA-805B-47052757665E}" presName="sibTrans" presStyleLbl="sibTrans1D1" presStyleIdx="1" presStyleCnt="4"/>
      <dgm:spPr/>
      <dgm:t>
        <a:bodyPr/>
        <a:lstStyle/>
        <a:p>
          <a:endParaRPr lang="es-ES"/>
        </a:p>
      </dgm:t>
    </dgm:pt>
    <dgm:pt modelId="{44E6F36F-E09C-4C6A-ACC8-D0D0B49021FB}" type="pres">
      <dgm:prSet presAssocID="{BDE0685F-763E-4D00-9C03-385AA8A660DD}" presName="node" presStyleLbl="node1" presStyleIdx="2" presStyleCnt="4">
        <dgm:presLayoutVars>
          <dgm:bulletEnabled val="1"/>
        </dgm:presLayoutVars>
      </dgm:prSet>
      <dgm:spPr/>
      <dgm:t>
        <a:bodyPr/>
        <a:lstStyle/>
        <a:p>
          <a:endParaRPr lang="es-ES"/>
        </a:p>
      </dgm:t>
    </dgm:pt>
    <dgm:pt modelId="{C3139BA0-FE18-4F35-A7A5-3CE28D57E082}" type="pres">
      <dgm:prSet presAssocID="{BDE0685F-763E-4D00-9C03-385AA8A660DD}" presName="spNode" presStyleCnt="0"/>
      <dgm:spPr/>
    </dgm:pt>
    <dgm:pt modelId="{135F1C57-EE9E-4662-972A-4967BEDF3EBE}" type="pres">
      <dgm:prSet presAssocID="{4E13EBE8-50F9-4EA0-BDAE-9E4C908876D2}" presName="sibTrans" presStyleLbl="sibTrans1D1" presStyleIdx="2" presStyleCnt="4"/>
      <dgm:spPr/>
      <dgm:t>
        <a:bodyPr/>
        <a:lstStyle/>
        <a:p>
          <a:endParaRPr lang="es-ES"/>
        </a:p>
      </dgm:t>
    </dgm:pt>
    <dgm:pt modelId="{0962EC96-26BF-4182-8ABA-0A46478759CC}" type="pres">
      <dgm:prSet presAssocID="{B9BC61C9-CA64-4C34-A135-E6EBC5BCEFC4}" presName="node" presStyleLbl="node1" presStyleIdx="3" presStyleCnt="4">
        <dgm:presLayoutVars>
          <dgm:bulletEnabled val="1"/>
        </dgm:presLayoutVars>
      </dgm:prSet>
      <dgm:spPr/>
      <dgm:t>
        <a:bodyPr/>
        <a:lstStyle/>
        <a:p>
          <a:endParaRPr lang="es-ES"/>
        </a:p>
      </dgm:t>
    </dgm:pt>
    <dgm:pt modelId="{E4F0B54E-84C2-4B81-82BA-0DC26D875939}" type="pres">
      <dgm:prSet presAssocID="{B9BC61C9-CA64-4C34-A135-E6EBC5BCEFC4}" presName="spNode" presStyleCnt="0"/>
      <dgm:spPr/>
    </dgm:pt>
    <dgm:pt modelId="{7D5C5138-BA2D-42F3-A8FF-387D94351E48}" type="pres">
      <dgm:prSet presAssocID="{5B59F618-1256-4ADD-950B-F9CF786290D7}" presName="sibTrans" presStyleLbl="sibTrans1D1" presStyleIdx="3" presStyleCnt="4"/>
      <dgm:spPr/>
      <dgm:t>
        <a:bodyPr/>
        <a:lstStyle/>
        <a:p>
          <a:endParaRPr lang="es-ES"/>
        </a:p>
      </dgm:t>
    </dgm:pt>
  </dgm:ptLst>
  <dgm:cxnLst>
    <dgm:cxn modelId="{9AB2590B-9F22-437A-B4AE-D030A0F8D273}" type="presOf" srcId="{18A4D80B-9E49-44C7-81B1-677BFE88F77C}" destId="{24CA8561-B9BE-4C8C-A8BB-FAA33FDDBB31}" srcOrd="0" destOrd="0" presId="urn:microsoft.com/office/officeart/2005/8/layout/cycle6"/>
    <dgm:cxn modelId="{C2DBA971-3F02-4C34-AB46-F507592A26AE}" type="presOf" srcId="{4E13EBE8-50F9-4EA0-BDAE-9E4C908876D2}" destId="{135F1C57-EE9E-4662-972A-4967BEDF3EBE}" srcOrd="0" destOrd="0" presId="urn:microsoft.com/office/officeart/2005/8/layout/cycle6"/>
    <dgm:cxn modelId="{1E0EFC39-3227-45DC-A1F6-5BF375EF068E}" type="presOf" srcId="{33E24108-0043-43EA-805B-47052757665E}" destId="{EE3104FF-0F94-4F70-B7CB-06BF26BD6A3B}" srcOrd="0" destOrd="0" presId="urn:microsoft.com/office/officeart/2005/8/layout/cycle6"/>
    <dgm:cxn modelId="{0D0228BE-AF0E-48AE-8353-2659B029C70B}" type="presOf" srcId="{570AC443-3128-4D7A-8C2E-9AF9AEB338B3}" destId="{932FA2EA-339C-4ED2-8F05-555F1FBFE421}" srcOrd="0" destOrd="0" presId="urn:microsoft.com/office/officeart/2005/8/layout/cycle6"/>
    <dgm:cxn modelId="{5F58BF76-4930-40BC-B3FA-8B49E89E100D}" srcId="{570AC443-3128-4D7A-8C2E-9AF9AEB338B3}" destId="{18A4D80B-9E49-44C7-81B1-677BFE88F77C}" srcOrd="0" destOrd="0" parTransId="{CEF12E50-1CC9-4679-B91B-E53199A14870}" sibTransId="{17F298D2-262A-49CA-AE39-BA8CA5C074B0}"/>
    <dgm:cxn modelId="{4C891DB2-205C-49E6-8709-2F5556CB560F}" srcId="{570AC443-3128-4D7A-8C2E-9AF9AEB338B3}" destId="{AD888BB4-CE92-43A0-96AE-AB6A686AE420}" srcOrd="1" destOrd="0" parTransId="{88E991CA-A030-434A-B822-AF5411B32AFD}" sibTransId="{33E24108-0043-43EA-805B-47052757665E}"/>
    <dgm:cxn modelId="{C8B5CBB6-3EBD-42A2-B576-0F372324F30A}" type="presOf" srcId="{5B59F618-1256-4ADD-950B-F9CF786290D7}" destId="{7D5C5138-BA2D-42F3-A8FF-387D94351E48}" srcOrd="0" destOrd="0" presId="urn:microsoft.com/office/officeart/2005/8/layout/cycle6"/>
    <dgm:cxn modelId="{36107E00-2239-472B-9D0F-66432F3A5DEF}" type="presOf" srcId="{17F298D2-262A-49CA-AE39-BA8CA5C074B0}" destId="{E7192459-BE2D-4822-A2E2-65C6B0C2DF52}" srcOrd="0" destOrd="0" presId="urn:microsoft.com/office/officeart/2005/8/layout/cycle6"/>
    <dgm:cxn modelId="{31C0A5C7-5680-453C-B51E-4C76E6695225}" srcId="{570AC443-3128-4D7A-8C2E-9AF9AEB338B3}" destId="{BDE0685F-763E-4D00-9C03-385AA8A660DD}" srcOrd="2" destOrd="0" parTransId="{3BA8D236-463F-4DD1-BC14-06E53B3A3BAF}" sibTransId="{4E13EBE8-50F9-4EA0-BDAE-9E4C908876D2}"/>
    <dgm:cxn modelId="{B12E0D29-8CD9-436A-89FE-2878CFCF07FB}" srcId="{570AC443-3128-4D7A-8C2E-9AF9AEB338B3}" destId="{B9BC61C9-CA64-4C34-A135-E6EBC5BCEFC4}" srcOrd="3" destOrd="0" parTransId="{1ED62E90-8D57-4D84-86C6-2D9C4879BABD}" sibTransId="{5B59F618-1256-4ADD-950B-F9CF786290D7}"/>
    <dgm:cxn modelId="{A2A5C8FD-3AF0-4492-8712-8FB60389C12E}" type="presOf" srcId="{B9BC61C9-CA64-4C34-A135-E6EBC5BCEFC4}" destId="{0962EC96-26BF-4182-8ABA-0A46478759CC}" srcOrd="0" destOrd="0" presId="urn:microsoft.com/office/officeart/2005/8/layout/cycle6"/>
    <dgm:cxn modelId="{83E300D9-DECD-462C-9528-85EDA42B4213}" type="presOf" srcId="{AD888BB4-CE92-43A0-96AE-AB6A686AE420}" destId="{6C72B9C6-A3CE-45CA-B1F5-A4281BA7AF6B}" srcOrd="0" destOrd="0" presId="urn:microsoft.com/office/officeart/2005/8/layout/cycle6"/>
    <dgm:cxn modelId="{BDF52605-EFB1-4DCE-8B39-D9EA2FA49A9B}" type="presOf" srcId="{BDE0685F-763E-4D00-9C03-385AA8A660DD}" destId="{44E6F36F-E09C-4C6A-ACC8-D0D0B49021FB}" srcOrd="0" destOrd="0" presId="urn:microsoft.com/office/officeart/2005/8/layout/cycle6"/>
    <dgm:cxn modelId="{E06EAAA3-D57A-47F5-8F89-A363F8D7C656}" type="presParOf" srcId="{932FA2EA-339C-4ED2-8F05-555F1FBFE421}" destId="{24CA8561-B9BE-4C8C-A8BB-FAA33FDDBB31}" srcOrd="0" destOrd="0" presId="urn:microsoft.com/office/officeart/2005/8/layout/cycle6"/>
    <dgm:cxn modelId="{E8ADB6EC-D048-43B4-8371-AA8287ADD0E9}" type="presParOf" srcId="{932FA2EA-339C-4ED2-8F05-555F1FBFE421}" destId="{5C95415E-25E8-4C4E-BED3-16123CE3DCF4}" srcOrd="1" destOrd="0" presId="urn:microsoft.com/office/officeart/2005/8/layout/cycle6"/>
    <dgm:cxn modelId="{A934DA77-D56D-4757-A3ED-CCB2FC41B44F}" type="presParOf" srcId="{932FA2EA-339C-4ED2-8F05-555F1FBFE421}" destId="{E7192459-BE2D-4822-A2E2-65C6B0C2DF52}" srcOrd="2" destOrd="0" presId="urn:microsoft.com/office/officeart/2005/8/layout/cycle6"/>
    <dgm:cxn modelId="{20AA823D-5EDE-40B8-8439-511F9FB29522}" type="presParOf" srcId="{932FA2EA-339C-4ED2-8F05-555F1FBFE421}" destId="{6C72B9C6-A3CE-45CA-B1F5-A4281BA7AF6B}" srcOrd="3" destOrd="0" presId="urn:microsoft.com/office/officeart/2005/8/layout/cycle6"/>
    <dgm:cxn modelId="{CD897341-8BF9-4D64-AAB8-5D2FA546E187}" type="presParOf" srcId="{932FA2EA-339C-4ED2-8F05-555F1FBFE421}" destId="{104AD776-29F7-4DD5-AC56-EF1261197186}" srcOrd="4" destOrd="0" presId="urn:microsoft.com/office/officeart/2005/8/layout/cycle6"/>
    <dgm:cxn modelId="{66DD1715-524E-46F4-91CE-AC93336D93B6}" type="presParOf" srcId="{932FA2EA-339C-4ED2-8F05-555F1FBFE421}" destId="{EE3104FF-0F94-4F70-B7CB-06BF26BD6A3B}" srcOrd="5" destOrd="0" presId="urn:microsoft.com/office/officeart/2005/8/layout/cycle6"/>
    <dgm:cxn modelId="{8E0D4BC3-F396-4639-B5A1-315564C2A0F1}" type="presParOf" srcId="{932FA2EA-339C-4ED2-8F05-555F1FBFE421}" destId="{44E6F36F-E09C-4C6A-ACC8-D0D0B49021FB}" srcOrd="6" destOrd="0" presId="urn:microsoft.com/office/officeart/2005/8/layout/cycle6"/>
    <dgm:cxn modelId="{090DB833-1631-4AF5-B72D-C4C6F2D97DF2}" type="presParOf" srcId="{932FA2EA-339C-4ED2-8F05-555F1FBFE421}" destId="{C3139BA0-FE18-4F35-A7A5-3CE28D57E082}" srcOrd="7" destOrd="0" presId="urn:microsoft.com/office/officeart/2005/8/layout/cycle6"/>
    <dgm:cxn modelId="{A0941E00-88A5-406B-8DA1-BD2735AC8300}" type="presParOf" srcId="{932FA2EA-339C-4ED2-8F05-555F1FBFE421}" destId="{135F1C57-EE9E-4662-972A-4967BEDF3EBE}" srcOrd="8" destOrd="0" presId="urn:microsoft.com/office/officeart/2005/8/layout/cycle6"/>
    <dgm:cxn modelId="{1D6516CA-80A4-48B1-BEE3-CDB2A019A77E}" type="presParOf" srcId="{932FA2EA-339C-4ED2-8F05-555F1FBFE421}" destId="{0962EC96-26BF-4182-8ABA-0A46478759CC}" srcOrd="9" destOrd="0" presId="urn:microsoft.com/office/officeart/2005/8/layout/cycle6"/>
    <dgm:cxn modelId="{0DD53E76-B65D-4558-A110-C2D3EF61A6BF}" type="presParOf" srcId="{932FA2EA-339C-4ED2-8F05-555F1FBFE421}" destId="{E4F0B54E-84C2-4B81-82BA-0DC26D875939}" srcOrd="10" destOrd="0" presId="urn:microsoft.com/office/officeart/2005/8/layout/cycle6"/>
    <dgm:cxn modelId="{4F145554-7127-45A3-A02D-51A087069AE2}" type="presParOf" srcId="{932FA2EA-339C-4ED2-8F05-555F1FBFE421}" destId="{7D5C5138-BA2D-42F3-A8FF-387D94351E48}"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BF06B-61E5-4F55-8F8E-E93A43495BCC}">
      <dsp:nvSpPr>
        <dsp:cNvPr id="0" name=""/>
        <dsp:cNvSpPr/>
      </dsp:nvSpPr>
      <dsp:spPr>
        <a:xfrm>
          <a:off x="1627290" y="75132"/>
          <a:ext cx="874236" cy="87423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6BBB71-2996-480D-9D65-C817D3A06620}">
      <dsp:nvSpPr>
        <dsp:cNvPr id="0" name=""/>
        <dsp:cNvSpPr/>
      </dsp:nvSpPr>
      <dsp:spPr>
        <a:xfrm>
          <a:off x="1810880" y="258722"/>
          <a:ext cx="507057" cy="50705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E3892C-302A-4E17-9171-7B1B37EA1AA1}">
      <dsp:nvSpPr>
        <dsp:cNvPr id="0" name=""/>
        <dsp:cNvSpPr/>
      </dsp:nvSpPr>
      <dsp:spPr>
        <a:xfrm>
          <a:off x="2688863" y="75132"/>
          <a:ext cx="2060700" cy="874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s-CL" sz="1100" kern="1200"/>
            <a:t>Para llevar a cabo la planificación del proyecto se utilizará la herramienta Microsoft Project 2016. Esta herramienta permite visualizar el Sprint con sus respectivas historias de usuario que serán desarrolladas, y a su vez, se podrán observar las tareas que requiere cada historia, mostrando como se distribuyen a través del tiempo.</a:t>
          </a:r>
          <a:endParaRPr lang="en-US" sz="1100" kern="1200"/>
        </a:p>
      </dsp:txBody>
      <dsp:txXfrm>
        <a:off x="2688863" y="75132"/>
        <a:ext cx="2060700" cy="874236"/>
      </dsp:txXfrm>
    </dsp:sp>
    <dsp:sp modelId="{9AD8F8D4-8382-4CE5-8EC9-6F14AA44A2E6}">
      <dsp:nvSpPr>
        <dsp:cNvPr id="0" name=""/>
        <dsp:cNvSpPr/>
      </dsp:nvSpPr>
      <dsp:spPr>
        <a:xfrm>
          <a:off x="5108626" y="75132"/>
          <a:ext cx="874236" cy="87423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B0FC14-9533-44D9-ABBF-AEE6CFD0F855}">
      <dsp:nvSpPr>
        <dsp:cNvPr id="0" name=""/>
        <dsp:cNvSpPr/>
      </dsp:nvSpPr>
      <dsp:spPr>
        <a:xfrm>
          <a:off x="5292215" y="258722"/>
          <a:ext cx="507057" cy="50705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308047-C8E9-4BB0-9453-85BA0A9B001B}">
      <dsp:nvSpPr>
        <dsp:cNvPr id="0" name=""/>
        <dsp:cNvSpPr/>
      </dsp:nvSpPr>
      <dsp:spPr>
        <a:xfrm>
          <a:off x="6170199" y="75132"/>
          <a:ext cx="2060700" cy="874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s-CL" sz="1100" kern="1200"/>
            <a:t>El proyecto tendrá una duración de 19 semanas aproximadamente a partir del 12 de marzo del 2019. Y para la fase de desarrollo de implementación de herramientas, se estima una duración de 14 semanas, a partir del 15 de abril del presente año, con el comienzo del primer sprint del proyecto, dando fin al proyecto de titulo la semana del 15 de julio.</a:t>
          </a:r>
          <a:endParaRPr lang="en-US" sz="1100" kern="1200"/>
        </a:p>
      </dsp:txBody>
      <dsp:txXfrm>
        <a:off x="6170199" y="75132"/>
        <a:ext cx="2060700" cy="874236"/>
      </dsp:txXfrm>
    </dsp:sp>
    <dsp:sp modelId="{743526BC-E27B-414C-9A1D-EFC8BAC1508D}">
      <dsp:nvSpPr>
        <dsp:cNvPr id="0" name=""/>
        <dsp:cNvSpPr/>
      </dsp:nvSpPr>
      <dsp:spPr>
        <a:xfrm>
          <a:off x="1627290" y="1663620"/>
          <a:ext cx="874236" cy="87423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28C8B8-FC20-46ED-9919-B4D2B6A24E56}">
      <dsp:nvSpPr>
        <dsp:cNvPr id="0" name=""/>
        <dsp:cNvSpPr/>
      </dsp:nvSpPr>
      <dsp:spPr>
        <a:xfrm>
          <a:off x="1810880" y="1847210"/>
          <a:ext cx="507057" cy="50705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DE2898-63B4-482A-9627-24A5E2699D62}">
      <dsp:nvSpPr>
        <dsp:cNvPr id="0" name=""/>
        <dsp:cNvSpPr/>
      </dsp:nvSpPr>
      <dsp:spPr>
        <a:xfrm>
          <a:off x="2688863" y="1663620"/>
          <a:ext cx="2060700" cy="874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s-CL" sz="1100" kern="1200"/>
            <a:t>La fase de desarrollo para el proyecto se dividirá en 2 sprint</a:t>
          </a:r>
          <a:endParaRPr lang="en-US" sz="1100" kern="1200"/>
        </a:p>
      </dsp:txBody>
      <dsp:txXfrm>
        <a:off x="2688863" y="1663620"/>
        <a:ext cx="2060700" cy="874236"/>
      </dsp:txXfrm>
    </dsp:sp>
    <dsp:sp modelId="{A40BD1D5-33D0-48D3-87C7-1C266700D88A}">
      <dsp:nvSpPr>
        <dsp:cNvPr id="0" name=""/>
        <dsp:cNvSpPr/>
      </dsp:nvSpPr>
      <dsp:spPr>
        <a:xfrm>
          <a:off x="5108626" y="1663620"/>
          <a:ext cx="874236" cy="87423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7346C-4005-42EB-89B1-ACD3FF84F1E1}">
      <dsp:nvSpPr>
        <dsp:cNvPr id="0" name=""/>
        <dsp:cNvSpPr/>
      </dsp:nvSpPr>
      <dsp:spPr>
        <a:xfrm>
          <a:off x="5292215" y="1847210"/>
          <a:ext cx="507057" cy="50705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73F559-114B-48E2-AD15-54708E537B3E}">
      <dsp:nvSpPr>
        <dsp:cNvPr id="0" name=""/>
        <dsp:cNvSpPr/>
      </dsp:nvSpPr>
      <dsp:spPr>
        <a:xfrm>
          <a:off x="6170199" y="1663620"/>
          <a:ext cx="2060700" cy="874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s-CL" sz="1100" kern="1200"/>
            <a:t>2 Sprint de 4 semanas (8 semanas)</a:t>
          </a:r>
          <a:endParaRPr lang="en-US" sz="1100" kern="1200"/>
        </a:p>
      </dsp:txBody>
      <dsp:txXfrm>
        <a:off x="6170199" y="1663620"/>
        <a:ext cx="2060700" cy="874236"/>
      </dsp:txXfrm>
    </dsp:sp>
    <dsp:sp modelId="{31B03F32-F9DC-4EF9-8C5A-EF6E07A2A1B4}">
      <dsp:nvSpPr>
        <dsp:cNvPr id="0" name=""/>
        <dsp:cNvSpPr/>
      </dsp:nvSpPr>
      <dsp:spPr>
        <a:xfrm>
          <a:off x="1627290" y="3252108"/>
          <a:ext cx="874236" cy="87423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2B601-19DB-4714-9F14-308F6B8FEE7F}">
      <dsp:nvSpPr>
        <dsp:cNvPr id="0" name=""/>
        <dsp:cNvSpPr/>
      </dsp:nvSpPr>
      <dsp:spPr>
        <a:xfrm>
          <a:off x="1810880" y="3435698"/>
          <a:ext cx="507057" cy="507057"/>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680531-C69A-4806-9E38-C1B761C9DFDA}">
      <dsp:nvSpPr>
        <dsp:cNvPr id="0" name=""/>
        <dsp:cNvSpPr/>
      </dsp:nvSpPr>
      <dsp:spPr>
        <a:xfrm>
          <a:off x="2688863" y="3252108"/>
          <a:ext cx="2060700" cy="874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488950">
            <a:lnSpc>
              <a:spcPct val="90000"/>
            </a:lnSpc>
            <a:spcBef>
              <a:spcPct val="0"/>
            </a:spcBef>
            <a:spcAft>
              <a:spcPct val="35000"/>
            </a:spcAft>
          </a:pPr>
          <a:r>
            <a:rPr lang="es-CL" sz="1100" kern="1200"/>
            <a:t>Las horas de esfuerzo necesarias para cada sprint serán medidas con la técnica de estimación puntos de historia, donde cada punto de historia equivale a una jornada de trabajo dedicada solamente a completar la tarea.</a:t>
          </a:r>
          <a:endParaRPr lang="en-US" sz="1100" kern="1200"/>
        </a:p>
      </dsp:txBody>
      <dsp:txXfrm>
        <a:off x="2688863" y="3252108"/>
        <a:ext cx="2060700" cy="874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A8561-B9BE-4C8C-A8BB-FAA33FDDBB31}">
      <dsp:nvSpPr>
        <dsp:cNvPr id="0" name=""/>
        <dsp:cNvSpPr/>
      </dsp:nvSpPr>
      <dsp:spPr>
        <a:xfrm>
          <a:off x="1272135" y="170249"/>
          <a:ext cx="1154615" cy="750500"/>
        </a:xfrm>
        <a:prstGeom prst="round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L" sz="1200" kern="1200" dirty="0"/>
            <a:t>Análisis</a:t>
          </a:r>
        </a:p>
      </dsp:txBody>
      <dsp:txXfrm>
        <a:off x="1308771" y="206885"/>
        <a:ext cx="1081343" cy="677228"/>
      </dsp:txXfrm>
    </dsp:sp>
    <dsp:sp modelId="{E7192459-BE2D-4822-A2E2-65C6B0C2DF52}">
      <dsp:nvSpPr>
        <dsp:cNvPr id="0" name=""/>
        <dsp:cNvSpPr/>
      </dsp:nvSpPr>
      <dsp:spPr>
        <a:xfrm>
          <a:off x="559819" y="528383"/>
          <a:ext cx="2482228" cy="2482228"/>
        </a:xfrm>
        <a:custGeom>
          <a:avLst/>
          <a:gdLst/>
          <a:ahLst/>
          <a:cxnLst/>
          <a:rect l="0" t="0" r="0" b="0"/>
          <a:pathLst>
            <a:path>
              <a:moveTo>
                <a:pt x="1875137" y="174165"/>
              </a:moveTo>
              <a:arcTo wR="1241114" hR="1241114" stAng="18043228" swAng="2654604"/>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C72B9C6-A3CE-45CA-B1F5-A4281BA7AF6B}">
      <dsp:nvSpPr>
        <dsp:cNvPr id="0" name=""/>
        <dsp:cNvSpPr/>
      </dsp:nvSpPr>
      <dsp:spPr>
        <a:xfrm>
          <a:off x="2482770" y="1456724"/>
          <a:ext cx="1154615" cy="750500"/>
        </a:xfrm>
        <a:prstGeom prst="roundRect">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L" sz="1200" kern="1200" dirty="0"/>
            <a:t>Diseño</a:t>
          </a:r>
        </a:p>
      </dsp:txBody>
      <dsp:txXfrm>
        <a:off x="2519406" y="1493360"/>
        <a:ext cx="1081343" cy="677228"/>
      </dsp:txXfrm>
    </dsp:sp>
    <dsp:sp modelId="{EE3104FF-0F94-4F70-B7CB-06BF26BD6A3B}">
      <dsp:nvSpPr>
        <dsp:cNvPr id="0" name=""/>
        <dsp:cNvSpPr/>
      </dsp:nvSpPr>
      <dsp:spPr>
        <a:xfrm>
          <a:off x="577849" y="590860"/>
          <a:ext cx="2482228" cy="2482228"/>
        </a:xfrm>
        <a:custGeom>
          <a:avLst/>
          <a:gdLst/>
          <a:ahLst/>
          <a:cxnLst/>
          <a:rect l="0" t="0" r="0" b="0"/>
          <a:pathLst>
            <a:path>
              <a:moveTo>
                <a:pt x="2421253" y="1625347"/>
              </a:moveTo>
              <a:arcTo wR="1241114" hR="1241114" stAng="1082061" swAng="262859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E6F36F-E09C-4C6A-ACC8-D0D0B49021FB}">
      <dsp:nvSpPr>
        <dsp:cNvPr id="0" name=""/>
        <dsp:cNvSpPr/>
      </dsp:nvSpPr>
      <dsp:spPr>
        <a:xfrm>
          <a:off x="1241656" y="2697839"/>
          <a:ext cx="1154615" cy="750500"/>
        </a:xfrm>
        <a:prstGeom prst="round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L" sz="1200" kern="1200" dirty="0"/>
            <a:t>Planificación</a:t>
          </a:r>
        </a:p>
      </dsp:txBody>
      <dsp:txXfrm>
        <a:off x="1278292" y="2734475"/>
        <a:ext cx="1081343" cy="677228"/>
      </dsp:txXfrm>
    </dsp:sp>
    <dsp:sp modelId="{135F1C57-EE9E-4662-972A-4967BEDF3EBE}">
      <dsp:nvSpPr>
        <dsp:cNvPr id="0" name=""/>
        <dsp:cNvSpPr/>
      </dsp:nvSpPr>
      <dsp:spPr>
        <a:xfrm>
          <a:off x="577849" y="590860"/>
          <a:ext cx="2482228" cy="2482228"/>
        </a:xfrm>
        <a:custGeom>
          <a:avLst/>
          <a:gdLst/>
          <a:ahLst/>
          <a:cxnLst/>
          <a:rect l="0" t="0" r="0" b="0"/>
          <a:pathLst>
            <a:path>
              <a:moveTo>
                <a:pt x="655470" y="2335365"/>
              </a:moveTo>
              <a:arcTo wR="1241114" hR="1241114" stAng="7089342" swAng="2628598"/>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62EC96-26BF-4182-8ABA-0A46478759CC}">
      <dsp:nvSpPr>
        <dsp:cNvPr id="0" name=""/>
        <dsp:cNvSpPr/>
      </dsp:nvSpPr>
      <dsp:spPr>
        <a:xfrm>
          <a:off x="541" y="1456724"/>
          <a:ext cx="1154615" cy="750500"/>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CL" sz="1200" kern="1200" dirty="0"/>
            <a:t>Prueba de integración</a:t>
          </a:r>
        </a:p>
      </dsp:txBody>
      <dsp:txXfrm>
        <a:off x="37177" y="1493360"/>
        <a:ext cx="1081343" cy="677228"/>
      </dsp:txXfrm>
    </dsp:sp>
    <dsp:sp modelId="{7D5C5138-BA2D-42F3-A8FF-387D94351E48}">
      <dsp:nvSpPr>
        <dsp:cNvPr id="0" name=""/>
        <dsp:cNvSpPr/>
      </dsp:nvSpPr>
      <dsp:spPr>
        <a:xfrm>
          <a:off x="595055" y="531533"/>
          <a:ext cx="2482228" cy="2482228"/>
        </a:xfrm>
        <a:custGeom>
          <a:avLst/>
          <a:gdLst/>
          <a:ahLst/>
          <a:cxnLst/>
          <a:rect l="0" t="0" r="0" b="0"/>
          <a:pathLst>
            <a:path>
              <a:moveTo>
                <a:pt x="43503" y="915395"/>
              </a:moveTo>
              <a:arcTo wR="1241114" hR="1241114" stAng="11712895" swAng="2837214"/>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469A07-6C2A-428C-92E7-397EA8F025A1}" type="datetimeFigureOut">
              <a:rPr lang="en-US" smtClean="0"/>
              <a:t>6/28/2019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2538EC-CB20-481D-A9CC-8162306A9224}" type="slidenum">
              <a:rPr lang="en-US" smtClean="0"/>
              <a:t>‹Nº›</a:t>
            </a:fld>
            <a:endParaRPr lang="en-US"/>
          </a:p>
        </p:txBody>
      </p:sp>
    </p:spTree>
    <p:extLst>
      <p:ext uri="{BB962C8B-B14F-4D97-AF65-F5344CB8AC3E}">
        <p14:creationId xmlns:p14="http://schemas.microsoft.com/office/powerpoint/2010/main" val="1921359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C2538EC-CB20-481D-A9CC-8162306A9224}" type="slidenum">
              <a:rPr lang="en-US" smtClean="0"/>
              <a:t>4</a:t>
            </a:fld>
            <a:endParaRPr lang="en-US"/>
          </a:p>
        </p:txBody>
      </p:sp>
    </p:spTree>
    <p:extLst>
      <p:ext uri="{BB962C8B-B14F-4D97-AF65-F5344CB8AC3E}">
        <p14:creationId xmlns:p14="http://schemas.microsoft.com/office/powerpoint/2010/main" val="1355166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CB4700B-E320-4D96-B67C-DB210FBB84DF}" type="datetime1">
              <a:rPr lang="en-US" smtClean="0"/>
              <a:t>6/28/2019</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C43C9DFD-1FE3-416B-BB01-0589EEA7761C}" type="slidenum">
              <a:rPr lang="en-US" smtClean="0"/>
              <a:t>‹Nº›</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78177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00A96B6-9ABF-4CD6-84E8-3792CF79C080}" type="datetime1">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C9DFD-1FE3-416B-BB01-0589EEA7761C}" type="slidenum">
              <a:rPr lang="en-US" smtClean="0"/>
              <a:t>‹Nº›</a:t>
            </a:fld>
            <a:endParaRPr lang="en-US"/>
          </a:p>
        </p:txBody>
      </p:sp>
    </p:spTree>
    <p:extLst>
      <p:ext uri="{BB962C8B-B14F-4D97-AF65-F5344CB8AC3E}">
        <p14:creationId xmlns:p14="http://schemas.microsoft.com/office/powerpoint/2010/main" val="3070726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EAB965D-FAB0-4020-93C3-7D1705C8079C}" type="datetime1">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C9DFD-1FE3-416B-BB01-0589EEA7761C}" type="slidenum">
              <a:rPr lang="en-US" smtClean="0"/>
              <a:t>‹Nº›</a:t>
            </a:fld>
            <a:endParaRPr lang="en-US"/>
          </a:p>
        </p:txBody>
      </p:sp>
    </p:spTree>
    <p:extLst>
      <p:ext uri="{BB962C8B-B14F-4D97-AF65-F5344CB8AC3E}">
        <p14:creationId xmlns:p14="http://schemas.microsoft.com/office/powerpoint/2010/main" val="2169540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12311E4-2E94-4E5E-974B-EAAB36A2E52F}" type="datetime1">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C9DFD-1FE3-416B-BB01-0589EEA7761C}" type="slidenum">
              <a:rPr lang="en-US" smtClean="0"/>
              <a:t>‹Nº›</a:t>
            </a:fld>
            <a:endParaRPr lang="en-US"/>
          </a:p>
        </p:txBody>
      </p:sp>
    </p:spTree>
    <p:extLst>
      <p:ext uri="{BB962C8B-B14F-4D97-AF65-F5344CB8AC3E}">
        <p14:creationId xmlns:p14="http://schemas.microsoft.com/office/powerpoint/2010/main" val="787523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86E0D0CA-F9C9-47C7-8D5C-31E60E54AB46}" type="datetime1">
              <a:rPr lang="en-US" smtClean="0"/>
              <a:t>6/28/2019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C9DFD-1FE3-416B-BB01-0589EEA7761C}" type="slidenum">
              <a:rPr lang="en-US" smtClean="0"/>
              <a:t>‹Nº›</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1991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75F38C0-96DE-4DF9-80AA-F3EC701D1AC1}" type="datetime1">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C9DFD-1FE3-416B-BB01-0589EEA7761C}" type="slidenum">
              <a:rPr lang="en-US" smtClean="0"/>
              <a:t>‹Nº›</a:t>
            </a:fld>
            <a:endParaRPr lang="en-US"/>
          </a:p>
        </p:txBody>
      </p:sp>
    </p:spTree>
    <p:extLst>
      <p:ext uri="{BB962C8B-B14F-4D97-AF65-F5344CB8AC3E}">
        <p14:creationId xmlns:p14="http://schemas.microsoft.com/office/powerpoint/2010/main" val="4227343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s-ES" smtClean="0"/>
              <a:t>Editar el estilo de texto del patrón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C3EC8E1-CACA-4EDE-9608-5A6CC2DEE4A7}" type="datetime1">
              <a:rPr lang="en-US" smtClean="0"/>
              <a:t>6/28/2019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3C9DFD-1FE3-416B-BB01-0589EEA7761C}" type="slidenum">
              <a:rPr lang="en-US" smtClean="0"/>
              <a:t>‹Nº›</a:t>
            </a:fld>
            <a:endParaRPr lang="en-US"/>
          </a:p>
        </p:txBody>
      </p:sp>
    </p:spTree>
    <p:extLst>
      <p:ext uri="{BB962C8B-B14F-4D97-AF65-F5344CB8AC3E}">
        <p14:creationId xmlns:p14="http://schemas.microsoft.com/office/powerpoint/2010/main" val="1776821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27BE451-A3DD-48E0-97EA-6301C05DD6ED}" type="datetime1">
              <a:rPr lang="en-US" smtClean="0"/>
              <a:t>6/28/2019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3C9DFD-1FE3-416B-BB01-0589EEA7761C}" type="slidenum">
              <a:rPr lang="en-US" smtClean="0"/>
              <a:t>‹Nº›</a:t>
            </a:fld>
            <a:endParaRPr lang="en-US"/>
          </a:p>
        </p:txBody>
      </p:sp>
    </p:spTree>
    <p:extLst>
      <p:ext uri="{BB962C8B-B14F-4D97-AF65-F5344CB8AC3E}">
        <p14:creationId xmlns:p14="http://schemas.microsoft.com/office/powerpoint/2010/main" val="2100775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C04DC-D4AE-4A4B-905D-D1016ADFDFF1}" type="datetime1">
              <a:rPr lang="en-US" smtClean="0"/>
              <a:t>6/28/2019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3C9DFD-1FE3-416B-BB01-0589EEA7761C}" type="slidenum">
              <a:rPr lang="en-US" smtClean="0"/>
              <a:t>‹Nº›</a:t>
            </a:fld>
            <a:endParaRPr lang="en-US"/>
          </a:p>
        </p:txBody>
      </p:sp>
    </p:spTree>
    <p:extLst>
      <p:ext uri="{BB962C8B-B14F-4D97-AF65-F5344CB8AC3E}">
        <p14:creationId xmlns:p14="http://schemas.microsoft.com/office/powerpoint/2010/main" val="93648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8CF42A58-BBB6-4946-857E-F7279F96D796}" type="datetime1">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C9DFD-1FE3-416B-BB01-0589EEA7761C}" type="slidenum">
              <a:rPr lang="en-US" smtClean="0"/>
              <a:t>‹Nº›</a:t>
            </a:fld>
            <a:endParaRPr lang="en-US"/>
          </a:p>
        </p:txBody>
      </p:sp>
    </p:spTree>
    <p:extLst>
      <p:ext uri="{BB962C8B-B14F-4D97-AF65-F5344CB8AC3E}">
        <p14:creationId xmlns:p14="http://schemas.microsoft.com/office/powerpoint/2010/main" val="2893248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AE65D016-507A-4E2F-B3CC-D54CAA980B42}" type="datetime1">
              <a:rPr lang="en-US" smtClean="0"/>
              <a:t>6/28/2019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C9DFD-1FE3-416B-BB01-0589EEA7761C}" type="slidenum">
              <a:rPr lang="en-US" smtClean="0"/>
              <a:t>‹Nº›</a:t>
            </a:fld>
            <a:endParaRPr lang="en-US"/>
          </a:p>
        </p:txBody>
      </p:sp>
    </p:spTree>
    <p:extLst>
      <p:ext uri="{BB962C8B-B14F-4D97-AF65-F5344CB8AC3E}">
        <p14:creationId xmlns:p14="http://schemas.microsoft.com/office/powerpoint/2010/main" val="54292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71F4724E-E6BB-4723-B42F-38303021DD61}" type="datetime1">
              <a:rPr lang="en-US" smtClean="0"/>
              <a:t>6/28/2019</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C43C9DFD-1FE3-416B-BB01-0589EEA7761C}" type="slidenum">
              <a:rPr lang="en-US" smtClean="0"/>
              <a:t>‹Nº›</a:t>
            </a:fld>
            <a:endParaRPr lang="en-US"/>
          </a:p>
        </p:txBody>
      </p:sp>
    </p:spTree>
    <p:extLst>
      <p:ext uri="{BB962C8B-B14F-4D97-AF65-F5344CB8AC3E}">
        <p14:creationId xmlns:p14="http://schemas.microsoft.com/office/powerpoint/2010/main" val="9314553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fif"/><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261872" y="834148"/>
            <a:ext cx="9418320" cy="3062277"/>
          </a:xfrm>
        </p:spPr>
        <p:txBody>
          <a:bodyPr>
            <a:normAutofit fontScale="90000"/>
          </a:bodyPr>
          <a:lstStyle/>
          <a:p>
            <a:pPr algn="ctr"/>
            <a:r>
              <a:rPr lang="es-CL" dirty="0"/>
              <a:t>Hito </a:t>
            </a:r>
            <a:r>
              <a:rPr lang="es-CL" dirty="0" smtClean="0"/>
              <a:t>3 </a:t>
            </a:r>
            <a:r>
              <a:rPr lang="es-CL" dirty="0"/>
              <a:t/>
            </a:r>
            <a:br>
              <a:rPr lang="es-CL" dirty="0"/>
            </a:br>
            <a:r>
              <a:rPr lang="es-CL" dirty="0"/>
              <a:t>Proyecto Big Data</a:t>
            </a:r>
            <a:br>
              <a:rPr lang="es-CL" dirty="0"/>
            </a:br>
            <a:r>
              <a:rPr lang="es-CL" dirty="0" smtClean="0"/>
              <a:t>Herramientas </a:t>
            </a:r>
            <a:r>
              <a:rPr lang="es-CL" dirty="0" err="1"/>
              <a:t>Hadoop</a:t>
            </a:r>
            <a:r>
              <a:rPr lang="es-CL" dirty="0"/>
              <a:t>.</a:t>
            </a:r>
            <a:endParaRPr lang="en-US" dirty="0"/>
          </a:p>
        </p:txBody>
      </p:sp>
      <p:sp>
        <p:nvSpPr>
          <p:cNvPr id="3" name="Subtítulo 2"/>
          <p:cNvSpPr>
            <a:spLocks noGrp="1"/>
          </p:cNvSpPr>
          <p:nvPr>
            <p:ph type="subTitle" idx="1"/>
          </p:nvPr>
        </p:nvSpPr>
        <p:spPr>
          <a:xfrm>
            <a:off x="6747309" y="4602078"/>
            <a:ext cx="4808781" cy="1691640"/>
          </a:xfrm>
        </p:spPr>
        <p:txBody>
          <a:bodyPr/>
          <a:lstStyle/>
          <a:p>
            <a:pPr algn="r"/>
            <a:r>
              <a:rPr lang="es-CL" dirty="0"/>
              <a:t>Nombre: David Córdova Cordero</a:t>
            </a:r>
          </a:p>
          <a:p>
            <a:pPr algn="r"/>
            <a:r>
              <a:rPr lang="es-CL" dirty="0"/>
              <a:t>Asignatura: Proyecto de titulo I</a:t>
            </a:r>
          </a:p>
          <a:p>
            <a:pPr algn="r"/>
            <a:r>
              <a:rPr lang="es-CL" dirty="0"/>
              <a:t>Profesor Guía: Sarita Gonzales</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415" y="4197817"/>
            <a:ext cx="3899520" cy="2183731"/>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2521" y="587142"/>
            <a:ext cx="4547933" cy="1364380"/>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505" y="208702"/>
            <a:ext cx="1983757" cy="1668224"/>
          </a:xfrm>
          <a:prstGeom prst="rect">
            <a:avLst/>
          </a:prstGeom>
        </p:spPr>
      </p:pic>
      <p:sp>
        <p:nvSpPr>
          <p:cNvPr id="7" name="Marcador de número de diapositiva 6"/>
          <p:cNvSpPr>
            <a:spLocks noGrp="1"/>
          </p:cNvSpPr>
          <p:nvPr>
            <p:ph type="sldNum" sz="quarter" idx="12"/>
          </p:nvPr>
        </p:nvSpPr>
        <p:spPr/>
        <p:txBody>
          <a:bodyPr>
            <a:normAutofit lnSpcReduction="10000"/>
          </a:bodyPr>
          <a:lstStyle/>
          <a:p>
            <a:fld id="{C43C9DFD-1FE3-416B-BB01-0589EEA7761C}" type="slidenum">
              <a:rPr lang="en-US" smtClean="0"/>
              <a:t>1</a:t>
            </a:fld>
            <a:endParaRPr lang="en-US"/>
          </a:p>
        </p:txBody>
      </p:sp>
    </p:spTree>
    <p:extLst>
      <p:ext uri="{BB962C8B-B14F-4D97-AF65-F5344CB8AC3E}">
        <p14:creationId xmlns:p14="http://schemas.microsoft.com/office/powerpoint/2010/main" val="839061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err="1" smtClean="0"/>
              <a:t>Branches</a:t>
            </a:r>
            <a:r>
              <a:rPr lang="es-CL" dirty="0" smtClean="0"/>
              <a:t> Master</a:t>
            </a:r>
            <a:endParaRPr lang="en-US" dirty="0"/>
          </a:p>
        </p:txBody>
      </p:sp>
      <p:pic>
        <p:nvPicPr>
          <p:cNvPr id="4" name="Marcador de contenid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26671" y="1910444"/>
            <a:ext cx="9535886" cy="4751614"/>
          </a:xfrm>
          <a:prstGeom prst="rect">
            <a:avLst/>
          </a:prstGeo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10</a:t>
            </a:fld>
            <a:endParaRPr lang="en-US"/>
          </a:p>
        </p:txBody>
      </p:sp>
    </p:spTree>
    <p:extLst>
      <p:ext uri="{BB962C8B-B14F-4D97-AF65-F5344CB8AC3E}">
        <p14:creationId xmlns:p14="http://schemas.microsoft.com/office/powerpoint/2010/main" val="1935780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5543" y="0"/>
            <a:ext cx="9692640" cy="1325562"/>
          </a:xfrm>
        </p:spPr>
        <p:txBody>
          <a:bodyPr/>
          <a:lstStyle/>
          <a:p>
            <a:pPr algn="ctr"/>
            <a:r>
              <a:rPr lang="es-CL" dirty="0" smtClean="0"/>
              <a:t>Gestión de cambios</a:t>
            </a:r>
            <a:endParaRPr lang="en-US" dirty="0"/>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5355771" y="2127206"/>
            <a:ext cx="6155872" cy="4208281"/>
          </a:xfrm>
          <a:prstGeom prst="rect">
            <a:avLst/>
          </a:prstGeom>
        </p:spPr>
      </p:pic>
      <p:sp>
        <p:nvSpPr>
          <p:cNvPr id="5" name="CuadroTexto 4"/>
          <p:cNvSpPr txBox="1"/>
          <p:nvPr/>
        </p:nvSpPr>
        <p:spPr>
          <a:xfrm>
            <a:off x="261258" y="1553690"/>
            <a:ext cx="4849585" cy="5262979"/>
          </a:xfrm>
          <a:prstGeom prst="rect">
            <a:avLst/>
          </a:prstGeom>
          <a:noFill/>
        </p:spPr>
        <p:txBody>
          <a:bodyPr wrap="square" rtlCol="0">
            <a:spAutoFit/>
          </a:bodyPr>
          <a:lstStyle/>
          <a:p>
            <a:pPr marL="285750" indent="-285750">
              <a:buFont typeface="Arial" panose="020B0604020202020204" pitchFamily="34" charset="0"/>
              <a:buChar char="•"/>
            </a:pPr>
            <a:r>
              <a:rPr lang="es-CL" sz="1600" dirty="0"/>
              <a:t>“</a:t>
            </a:r>
            <a:r>
              <a:rPr lang="es-CL" sz="1600" dirty="0" err="1"/>
              <a:t>Milestone</a:t>
            </a:r>
            <a:r>
              <a:rPr lang="es-CL" sz="1600" dirty="0"/>
              <a:t>” en el cual se define un periodo de tiempo, este se utilizara para el sprint que se ejecutara en este hito</a:t>
            </a:r>
            <a:r>
              <a:rPr lang="es-CL" sz="1600" dirty="0" smtClean="0"/>
              <a:t>.</a:t>
            </a:r>
          </a:p>
          <a:p>
            <a:endParaRPr lang="en-US" sz="1600" dirty="0"/>
          </a:p>
          <a:p>
            <a:pPr marL="285750" indent="-285750">
              <a:buFont typeface="Arial" panose="020B0604020202020204" pitchFamily="34" charset="0"/>
              <a:buChar char="•"/>
            </a:pPr>
            <a:r>
              <a:rPr lang="es-CL" sz="1600" dirty="0"/>
              <a:t>El </a:t>
            </a:r>
            <a:r>
              <a:rPr lang="es-CL" sz="1600" dirty="0" err="1"/>
              <a:t>Mileston</a:t>
            </a:r>
            <a:r>
              <a:rPr lang="es-CL" sz="1600" dirty="0"/>
              <a:t> 1 corresponderá a la fase de inicio del proyecto, el </a:t>
            </a:r>
            <a:r>
              <a:rPr lang="es-CL" sz="1600" dirty="0" err="1"/>
              <a:t>Milestone</a:t>
            </a:r>
            <a:r>
              <a:rPr lang="es-CL" sz="1600" dirty="0"/>
              <a:t> 2 al Sprint 1 y el </a:t>
            </a:r>
            <a:r>
              <a:rPr lang="es-CL" sz="1600" dirty="0" err="1"/>
              <a:t>Milestone</a:t>
            </a:r>
            <a:r>
              <a:rPr lang="es-CL" sz="1600" dirty="0"/>
              <a:t> 3 al Sprint 2</a:t>
            </a:r>
            <a:r>
              <a:rPr lang="es-CL" sz="1600" dirty="0" smtClean="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s-CL" sz="1600" dirty="0"/>
              <a:t>El ciclo de vida para la creación de tickets son los siguientes:</a:t>
            </a:r>
            <a:endParaRPr lang="en-US" sz="1600" dirty="0"/>
          </a:p>
          <a:p>
            <a:pPr marL="742950" lvl="1" indent="-285750">
              <a:buFont typeface="Arial" panose="020B0604020202020204" pitchFamily="34" charset="0"/>
              <a:buChar char="•"/>
            </a:pPr>
            <a:r>
              <a:rPr lang="es-CL" sz="1600" dirty="0"/>
              <a:t>Nuevos tickets: El ticket ha sido creado y especificado sus </a:t>
            </a:r>
            <a:r>
              <a:rPr lang="es-CL" sz="1600" dirty="0" smtClean="0"/>
              <a:t>características</a:t>
            </a:r>
          </a:p>
          <a:p>
            <a:pPr marL="285750" lvl="0" indent="-285750">
              <a:buFont typeface="Arial" panose="020B0604020202020204" pitchFamily="34" charset="0"/>
              <a:buChar char="•"/>
            </a:pPr>
            <a:endParaRPr lang="en-US" sz="1600" b="1" dirty="0"/>
          </a:p>
          <a:p>
            <a:pPr marL="742950" lvl="1" indent="-285750">
              <a:buFont typeface="Arial" panose="020B0604020202020204" pitchFamily="34" charset="0"/>
              <a:buChar char="•"/>
            </a:pPr>
            <a:r>
              <a:rPr lang="es-CL" sz="1600" dirty="0"/>
              <a:t>Asignado a un desarrollador: El ticket ha sido asignado a un desarrollador (En este caso el equipo solo cuenta con 1 solo desarrollador)</a:t>
            </a:r>
            <a:endParaRPr lang="en-US" sz="1600" b="1" dirty="0"/>
          </a:p>
          <a:p>
            <a:pPr marL="742950" lvl="1" indent="-285750">
              <a:buFont typeface="Arial" panose="020B0604020202020204" pitchFamily="34" charset="0"/>
              <a:buChar char="•"/>
            </a:pPr>
            <a:r>
              <a:rPr lang="es-CL" sz="1600" dirty="0"/>
              <a:t>Cerrado: El ticket se cierra una vez resuelto</a:t>
            </a:r>
            <a:endParaRPr lang="en-US" sz="1600" b="1" dirty="0"/>
          </a:p>
          <a:p>
            <a:pPr marL="742950" lvl="1" indent="-285750">
              <a:buFont typeface="Arial" panose="020B0604020202020204" pitchFamily="34" charset="0"/>
              <a:buChar char="•"/>
            </a:pPr>
            <a:r>
              <a:rPr lang="es-CL" sz="1600" dirty="0"/>
              <a:t>Re-abierto: El ticket ha sido re-abierto por problemas sin solucionar</a:t>
            </a:r>
            <a:endParaRPr lang="en-US" sz="1600" b="1" dirty="0"/>
          </a:p>
        </p:txBody>
      </p:sp>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11</a:t>
            </a:fld>
            <a:endParaRPr lang="en-US"/>
          </a:p>
        </p:txBody>
      </p:sp>
    </p:spTree>
    <p:extLst>
      <p:ext uri="{BB962C8B-B14F-4D97-AF65-F5344CB8AC3E}">
        <p14:creationId xmlns:p14="http://schemas.microsoft.com/office/powerpoint/2010/main" val="190773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err="1" smtClean="0"/>
              <a:t>Lebel</a:t>
            </a:r>
            <a:r>
              <a:rPr lang="es-CL" dirty="0" smtClean="0"/>
              <a:t> de los </a:t>
            </a:r>
            <a:r>
              <a:rPr lang="es-CL" dirty="0" err="1" smtClean="0"/>
              <a:t>milestones</a:t>
            </a:r>
            <a:endParaRPr lang="en-US" dirty="0"/>
          </a:p>
        </p:txBody>
      </p:sp>
      <p:pic>
        <p:nvPicPr>
          <p:cNvPr id="4" name="Imagen 3" descr="Imagen que contiene captura de pantalla, monitor, ordenador, portátil&#10;&#10;Descripción generada automáticamente"/>
          <p:cNvPicPr/>
          <p:nvPr/>
        </p:nvPicPr>
        <p:blipFill>
          <a:blip r:embed="rId2" cstate="print">
            <a:extLst>
              <a:ext uri="{28A0092B-C50C-407E-A947-70E740481C1C}">
                <a14:useLocalDpi xmlns:a14="http://schemas.microsoft.com/office/drawing/2010/main" val="0"/>
              </a:ext>
            </a:extLst>
          </a:blip>
          <a:stretch>
            <a:fillRect/>
          </a:stretch>
        </p:blipFill>
        <p:spPr>
          <a:xfrm>
            <a:off x="0" y="2235254"/>
            <a:ext cx="5078186" cy="4622745"/>
          </a:xfrm>
          <a:prstGeom prst="rect">
            <a:avLst/>
          </a:prstGeom>
        </p:spPr>
      </p:pic>
      <p:pic>
        <p:nvPicPr>
          <p:cNvPr id="5" name="Marcador de contenido 4"/>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5078186" y="2235255"/>
            <a:ext cx="6237514" cy="4622745"/>
          </a:xfrm>
          <a:prstGeom prst="rect">
            <a:avLst/>
          </a:prstGeo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12</a:t>
            </a:fld>
            <a:endParaRPr lang="en-US"/>
          </a:p>
        </p:txBody>
      </p:sp>
    </p:spTree>
    <p:extLst>
      <p:ext uri="{BB962C8B-B14F-4D97-AF65-F5344CB8AC3E}">
        <p14:creationId xmlns:p14="http://schemas.microsoft.com/office/powerpoint/2010/main" val="3146747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8586" y="153488"/>
            <a:ext cx="9692640" cy="1325562"/>
          </a:xfrm>
        </p:spPr>
        <p:txBody>
          <a:bodyPr/>
          <a:lstStyle/>
          <a:p>
            <a:pPr algn="ctr"/>
            <a:r>
              <a:rPr lang="es-CL" dirty="0" smtClean="0"/>
              <a:t>Gestión de riesgos</a:t>
            </a: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264461864"/>
              </p:ext>
            </p:extLst>
          </p:nvPr>
        </p:nvGraphicFramePr>
        <p:xfrm>
          <a:off x="293913" y="1479050"/>
          <a:ext cx="10497313" cy="5385166"/>
        </p:xfrm>
        <a:graphic>
          <a:graphicData uri="http://schemas.openxmlformats.org/drawingml/2006/table">
            <a:tbl>
              <a:tblPr firstRow="1" firstCol="1" bandRow="1">
                <a:tableStyleId>{5C22544A-7EE6-4342-B048-85BDC9FD1C3A}</a:tableStyleId>
              </a:tblPr>
              <a:tblGrid>
                <a:gridCol w="625641">
                  <a:extLst>
                    <a:ext uri="{9D8B030D-6E8A-4147-A177-3AD203B41FA5}">
                      <a16:colId xmlns:a16="http://schemas.microsoft.com/office/drawing/2014/main" val="646312156"/>
                    </a:ext>
                  </a:extLst>
                </a:gridCol>
                <a:gridCol w="2086864">
                  <a:extLst>
                    <a:ext uri="{9D8B030D-6E8A-4147-A177-3AD203B41FA5}">
                      <a16:colId xmlns:a16="http://schemas.microsoft.com/office/drawing/2014/main" val="4124089260"/>
                    </a:ext>
                  </a:extLst>
                </a:gridCol>
                <a:gridCol w="1608189">
                  <a:extLst>
                    <a:ext uri="{9D8B030D-6E8A-4147-A177-3AD203B41FA5}">
                      <a16:colId xmlns:a16="http://schemas.microsoft.com/office/drawing/2014/main" val="4237021287"/>
                    </a:ext>
                  </a:extLst>
                </a:gridCol>
                <a:gridCol w="1125312">
                  <a:extLst>
                    <a:ext uri="{9D8B030D-6E8A-4147-A177-3AD203B41FA5}">
                      <a16:colId xmlns:a16="http://schemas.microsoft.com/office/drawing/2014/main" val="638507727"/>
                    </a:ext>
                  </a:extLst>
                </a:gridCol>
                <a:gridCol w="1320562">
                  <a:extLst>
                    <a:ext uri="{9D8B030D-6E8A-4147-A177-3AD203B41FA5}">
                      <a16:colId xmlns:a16="http://schemas.microsoft.com/office/drawing/2014/main" val="1158636867"/>
                    </a:ext>
                  </a:extLst>
                </a:gridCol>
                <a:gridCol w="1910510">
                  <a:extLst>
                    <a:ext uri="{9D8B030D-6E8A-4147-A177-3AD203B41FA5}">
                      <a16:colId xmlns:a16="http://schemas.microsoft.com/office/drawing/2014/main" val="3943153595"/>
                    </a:ext>
                  </a:extLst>
                </a:gridCol>
                <a:gridCol w="1820235">
                  <a:extLst>
                    <a:ext uri="{9D8B030D-6E8A-4147-A177-3AD203B41FA5}">
                      <a16:colId xmlns:a16="http://schemas.microsoft.com/office/drawing/2014/main" val="3158486450"/>
                    </a:ext>
                  </a:extLst>
                </a:gridCol>
              </a:tblGrid>
              <a:tr h="154332">
                <a:tc>
                  <a:txBody>
                    <a:bodyPr/>
                    <a:lstStyle/>
                    <a:p>
                      <a:pPr algn="just">
                        <a:lnSpc>
                          <a:spcPct val="115000"/>
                        </a:lnSpc>
                        <a:spcAft>
                          <a:spcPts val="0"/>
                        </a:spcAft>
                      </a:pPr>
                      <a:r>
                        <a:rPr lang="es-CL" sz="800" dirty="0">
                          <a:effectLst/>
                        </a:rPr>
                        <a:t>ID </a:t>
                      </a:r>
                      <a:endParaRPr lang="en-US" sz="8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Riesgos </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Probabilidad</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Impacto</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 de amenazas</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Mitigación</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Contingentes</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1455849887"/>
                  </a:ext>
                </a:extLst>
              </a:tr>
              <a:tr h="385828">
                <a:tc>
                  <a:txBody>
                    <a:bodyPr/>
                    <a:lstStyle/>
                    <a:p>
                      <a:pPr algn="just">
                        <a:lnSpc>
                          <a:spcPct val="115000"/>
                        </a:lnSpc>
                        <a:spcAft>
                          <a:spcPts val="0"/>
                        </a:spcAft>
                      </a:pPr>
                      <a:r>
                        <a:rPr lang="es-CL" sz="800" dirty="0">
                          <a:effectLst/>
                        </a:rPr>
                        <a:t>RT1</a:t>
                      </a:r>
                      <a:endParaRPr lang="en-US" sz="8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Desconocimientos de herramientas y tecnología a usar</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0.5</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0.5</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25</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Estudiar los manuales de instalación y funcionamiento de estas herramientas</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 </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2886299325"/>
                  </a:ext>
                </a:extLst>
              </a:tr>
              <a:tr h="308662">
                <a:tc>
                  <a:txBody>
                    <a:bodyPr/>
                    <a:lstStyle/>
                    <a:p>
                      <a:pPr algn="just">
                        <a:lnSpc>
                          <a:spcPct val="115000"/>
                        </a:lnSpc>
                        <a:spcAft>
                          <a:spcPts val="0"/>
                        </a:spcAft>
                      </a:pPr>
                      <a:r>
                        <a:rPr lang="es-CL" sz="800">
                          <a:effectLst/>
                        </a:rPr>
                        <a:t>RT2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Problemas de versión de  S.O</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0.5</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0.4</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20</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-Investigar problemas de compatibilidad</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Cambiar versión del sistema operativo</a:t>
                      </a:r>
                      <a:endParaRPr lang="en-US" sz="800">
                        <a:effectLst/>
                      </a:endParaRPr>
                    </a:p>
                    <a:p>
                      <a:pPr algn="just">
                        <a:lnSpc>
                          <a:spcPct val="115000"/>
                        </a:lnSpc>
                        <a:spcAft>
                          <a:spcPts val="0"/>
                        </a:spcAft>
                      </a:pPr>
                      <a:r>
                        <a:rPr lang="es-CL" sz="800">
                          <a:effectLst/>
                        </a:rPr>
                        <a:t>Cambiar sistema operativo</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125760875"/>
                  </a:ext>
                </a:extLst>
              </a:tr>
              <a:tr h="308662">
                <a:tc>
                  <a:txBody>
                    <a:bodyPr/>
                    <a:lstStyle/>
                    <a:p>
                      <a:pPr algn="just">
                        <a:lnSpc>
                          <a:spcPct val="115000"/>
                        </a:lnSpc>
                        <a:spcAft>
                          <a:spcPts val="0"/>
                        </a:spcAft>
                      </a:pPr>
                      <a:r>
                        <a:rPr lang="es-CL" sz="800">
                          <a:effectLst/>
                        </a:rPr>
                        <a:t>RT3</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dirty="0">
                          <a:effectLst/>
                        </a:rPr>
                        <a:t>Problemas de versión y compatibilidad con herramientas de java </a:t>
                      </a:r>
                      <a:endParaRPr lang="en-US" sz="8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0.3</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0.5</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15</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Analizar problemas de versiones de compatibilidad con S.O</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Cambiar  versión de Jdk y jre para la compatibilidad con S.O</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745682419"/>
                  </a:ext>
                </a:extLst>
              </a:tr>
              <a:tr h="231497">
                <a:tc>
                  <a:txBody>
                    <a:bodyPr/>
                    <a:lstStyle/>
                    <a:p>
                      <a:pPr algn="just">
                        <a:lnSpc>
                          <a:spcPct val="115000"/>
                        </a:lnSpc>
                        <a:spcAft>
                          <a:spcPts val="0"/>
                        </a:spcAft>
                      </a:pPr>
                      <a:r>
                        <a:rPr lang="es-CL" sz="800">
                          <a:effectLst/>
                        </a:rPr>
                        <a:t>RT4</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Problemas de código de instalación de herramientas hadoop</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0.4</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8</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Analizar y estudiar el código de las herramientas</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Cambiar tipo de codificación de las herramientas </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2912717287"/>
                  </a:ext>
                </a:extLst>
              </a:tr>
              <a:tr h="231497">
                <a:tc>
                  <a:txBody>
                    <a:bodyPr/>
                    <a:lstStyle/>
                    <a:p>
                      <a:pPr algn="just">
                        <a:lnSpc>
                          <a:spcPct val="115000"/>
                        </a:lnSpc>
                        <a:spcAft>
                          <a:spcPts val="0"/>
                        </a:spcAft>
                      </a:pPr>
                      <a:r>
                        <a:rPr lang="es-CL" sz="800">
                          <a:effectLst/>
                        </a:rPr>
                        <a:t>RP1</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Problemas con la entrega de área técnica del proyecto</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0.7</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0.7</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49</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Estudiar la solución para solucionar área técnica </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Documentar y agregar área técnica al siguiente Sprint</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2460745328"/>
                  </a:ext>
                </a:extLst>
              </a:tr>
              <a:tr h="308662">
                <a:tc>
                  <a:txBody>
                    <a:bodyPr/>
                    <a:lstStyle/>
                    <a:p>
                      <a:pPr algn="just">
                        <a:lnSpc>
                          <a:spcPct val="115000"/>
                        </a:lnSpc>
                        <a:spcAft>
                          <a:spcPts val="0"/>
                        </a:spcAft>
                      </a:pPr>
                      <a:r>
                        <a:rPr lang="es-CL" sz="800">
                          <a:effectLst/>
                        </a:rPr>
                        <a:t>RP2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Problemas con las reuniones con el cliente  permite el buen manejo del proyecto</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0.1</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Encontrar la forma de comunicación con el cliente para seguir con el proyecto</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Comunicarse mediante llamadas de teléfono y/o redes sociales</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2613979841"/>
                  </a:ext>
                </a:extLst>
              </a:tr>
              <a:tr h="154332">
                <a:tc>
                  <a:txBody>
                    <a:bodyPr/>
                    <a:lstStyle/>
                    <a:p>
                      <a:pPr algn="just">
                        <a:lnSpc>
                          <a:spcPct val="115000"/>
                        </a:lnSpc>
                        <a:spcAft>
                          <a:spcPts val="0"/>
                        </a:spcAft>
                      </a:pPr>
                      <a:r>
                        <a:rPr lang="es-CL" sz="800">
                          <a:effectLst/>
                        </a:rPr>
                        <a:t>RP3</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Mala planificación del sprint del hito 3</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dirty="0">
                          <a:effectLst/>
                        </a:rPr>
                        <a:t>0.4</a:t>
                      </a:r>
                      <a:endParaRPr lang="en-US" sz="8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0.3</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12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Planificar el sprint con más riesgos</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Re planificar sprint</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1889175842"/>
                  </a:ext>
                </a:extLst>
              </a:tr>
              <a:tr h="154332">
                <a:tc>
                  <a:txBody>
                    <a:bodyPr/>
                    <a:lstStyle/>
                    <a:p>
                      <a:pPr algn="just">
                        <a:lnSpc>
                          <a:spcPct val="115000"/>
                        </a:lnSpc>
                        <a:spcAft>
                          <a:spcPts val="0"/>
                        </a:spcAft>
                      </a:pPr>
                      <a:r>
                        <a:rPr lang="es-CL" sz="800">
                          <a:effectLst/>
                        </a:rPr>
                        <a:t>RP4</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Mala estimación de sprint</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0.5</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10</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Usar técnicas de validación validadas</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Re estimar los sprint</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1735901302"/>
                  </a:ext>
                </a:extLst>
              </a:tr>
              <a:tr h="462994">
                <a:tc>
                  <a:txBody>
                    <a:bodyPr/>
                    <a:lstStyle/>
                    <a:p>
                      <a:pPr algn="just">
                        <a:lnSpc>
                          <a:spcPct val="115000"/>
                        </a:lnSpc>
                        <a:spcAft>
                          <a:spcPts val="0"/>
                        </a:spcAft>
                      </a:pPr>
                      <a:r>
                        <a:rPr lang="es-CL" sz="800">
                          <a:effectLst/>
                        </a:rPr>
                        <a:t>RP5</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Plataforma de gestión de la configuración no está disponible</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dirty="0">
                          <a:effectLst/>
                        </a:rPr>
                        <a:t>0.3</a:t>
                      </a:r>
                      <a:endParaRPr lang="en-US" sz="8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dirty="0">
                          <a:effectLst/>
                        </a:rPr>
                        <a:t>0.4</a:t>
                      </a:r>
                      <a:endParaRPr lang="en-US" sz="8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12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Estudiar otra plataforma para la realización de gestión de la configuración y/o realizarla manualmente</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Utilizar trello para la gestión de la configuración manualmente </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1957753456"/>
                  </a:ext>
                </a:extLst>
              </a:tr>
              <a:tr h="308662">
                <a:tc>
                  <a:txBody>
                    <a:bodyPr/>
                    <a:lstStyle/>
                    <a:p>
                      <a:pPr algn="just">
                        <a:lnSpc>
                          <a:spcPct val="115000"/>
                        </a:lnSpc>
                        <a:spcAft>
                          <a:spcPts val="0"/>
                        </a:spcAft>
                      </a:pPr>
                      <a:r>
                        <a:rPr lang="es-CL" sz="800">
                          <a:effectLst/>
                        </a:rPr>
                        <a:t>RP6</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Plataforma de control de versiones no disponibles</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0.3</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dirty="0">
                          <a:effectLst/>
                        </a:rPr>
                        <a:t>0.4</a:t>
                      </a:r>
                      <a:endParaRPr lang="en-US" sz="8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12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Estudiar otra plataforma para la realización de control de versiones</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Utilizar trello para la gestión de la de control de versiones </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3395188276"/>
                  </a:ext>
                </a:extLst>
              </a:tr>
              <a:tr h="385828">
                <a:tc>
                  <a:txBody>
                    <a:bodyPr/>
                    <a:lstStyle/>
                    <a:p>
                      <a:pPr algn="just">
                        <a:lnSpc>
                          <a:spcPct val="115000"/>
                        </a:lnSpc>
                        <a:spcAft>
                          <a:spcPts val="0"/>
                        </a:spcAft>
                      </a:pPr>
                      <a:r>
                        <a:rPr lang="es-CL" sz="800">
                          <a:effectLst/>
                        </a:rPr>
                        <a:t>RP7</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Ausencia del product Owner no permite el avance semanal normal</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4</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Estudiar la conexión mediante alguna plataforma para la comunicación con el product owner</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Comunicarse mediante alguna plataforma de video llamada con el product owner</a:t>
                      </a:r>
                      <a:endParaRPr lang="en-US" sz="80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2216688335"/>
                  </a:ext>
                </a:extLst>
              </a:tr>
              <a:tr h="308662">
                <a:tc>
                  <a:txBody>
                    <a:bodyPr/>
                    <a:lstStyle/>
                    <a:p>
                      <a:pPr algn="just">
                        <a:lnSpc>
                          <a:spcPct val="115000"/>
                        </a:lnSpc>
                        <a:spcAft>
                          <a:spcPts val="0"/>
                        </a:spcAft>
                      </a:pPr>
                      <a:r>
                        <a:rPr lang="es-CL" sz="800">
                          <a:effectLst/>
                        </a:rPr>
                        <a:t>RP8</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Dificultad en la instalación de las herramientas de hadoop</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0.3</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0.3</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9</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Revisar los manuales de instalaciones de hadoop</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dirty="0">
                          <a:effectLst/>
                        </a:rPr>
                        <a:t>Aumentar las horas de trabajo para la revisión del manual </a:t>
                      </a:r>
                      <a:endParaRPr lang="en-US" sz="800" dirty="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3010570036"/>
                  </a:ext>
                </a:extLst>
              </a:tr>
              <a:tr h="231497">
                <a:tc>
                  <a:txBody>
                    <a:bodyPr/>
                    <a:lstStyle/>
                    <a:p>
                      <a:pPr algn="just">
                        <a:lnSpc>
                          <a:spcPct val="115000"/>
                        </a:lnSpc>
                        <a:spcAft>
                          <a:spcPts val="0"/>
                        </a:spcAft>
                      </a:pPr>
                      <a:r>
                        <a:rPr lang="es-CL" sz="800">
                          <a:effectLst/>
                        </a:rPr>
                        <a:t>RE1</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Problemas con la conexión de internet</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0.1</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0.2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a:effectLst/>
                        </a:rPr>
                        <a:t>2</a:t>
                      </a:r>
                      <a:endParaRPr lang="en-US" sz="8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dirty="0">
                          <a:effectLst/>
                        </a:rPr>
                        <a:t>Analizar la red y buscar soluciones al problema de red</a:t>
                      </a:r>
                      <a:endParaRPr lang="en-US" sz="8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800" dirty="0">
                          <a:effectLst/>
                        </a:rPr>
                        <a:t>Conectarse a modem inalámbrico, o a redes móviles.</a:t>
                      </a:r>
                      <a:endParaRPr lang="en-US" sz="800" dirty="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1042016001"/>
                  </a:ext>
                </a:extLst>
              </a:tr>
              <a:tr h="617325">
                <a:tc>
                  <a:txBody>
                    <a:bodyPr/>
                    <a:lstStyle/>
                    <a:p>
                      <a:pPr algn="just">
                        <a:lnSpc>
                          <a:spcPct val="115000"/>
                        </a:lnSpc>
                        <a:spcAft>
                          <a:spcPts val="0"/>
                        </a:spcAft>
                      </a:pPr>
                      <a:r>
                        <a:rPr lang="es-CL" sz="900" dirty="0">
                          <a:effectLst/>
                        </a:rPr>
                        <a:t>RE2</a:t>
                      </a:r>
                      <a:endParaRPr lang="en-US" sz="9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a:effectLst/>
                        </a:rPr>
                        <a:t>Problemas de con la corriente eléctrica</a:t>
                      </a:r>
                      <a:endParaRPr lang="en-US" sz="9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a:effectLst/>
                        </a:rPr>
                        <a:t>0.2</a:t>
                      </a:r>
                      <a:endParaRPr lang="en-US" sz="9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dirty="0">
                          <a:effectLst/>
                        </a:rPr>
                        <a:t>0.1</a:t>
                      </a:r>
                      <a:endParaRPr lang="en-US" sz="9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dirty="0">
                          <a:effectLst/>
                        </a:rPr>
                        <a:t>2</a:t>
                      </a:r>
                      <a:endParaRPr lang="en-US" sz="9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dirty="0">
                          <a:effectLst/>
                        </a:rPr>
                        <a:t>Buscar el restablecimiento de la energía eléctrica mediante llamados telefónicos al proveedor</a:t>
                      </a:r>
                      <a:endParaRPr lang="en-US" sz="9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dirty="0">
                          <a:effectLst/>
                        </a:rPr>
                        <a:t>Cambiar de establecimiento de abastecimiento de electricidad, o aumentar horas de trabajo del proyecto en los siguientes días</a:t>
                      </a:r>
                      <a:endParaRPr lang="en-US" sz="900" dirty="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4244208490"/>
                  </a:ext>
                </a:extLst>
              </a:tr>
              <a:tr h="231497">
                <a:tc>
                  <a:txBody>
                    <a:bodyPr/>
                    <a:lstStyle/>
                    <a:p>
                      <a:pPr algn="just">
                        <a:lnSpc>
                          <a:spcPct val="115000"/>
                        </a:lnSpc>
                        <a:spcAft>
                          <a:spcPts val="0"/>
                        </a:spcAft>
                      </a:pPr>
                      <a:r>
                        <a:rPr lang="es-CL" sz="900">
                          <a:effectLst/>
                        </a:rPr>
                        <a:t>RE3</a:t>
                      </a:r>
                      <a:endParaRPr lang="en-US" sz="9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dirty="0">
                          <a:effectLst/>
                        </a:rPr>
                        <a:t>Robo del material de proyecto</a:t>
                      </a:r>
                      <a:endParaRPr lang="en-US" sz="9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a:effectLst/>
                        </a:rPr>
                        <a:t>0.1</a:t>
                      </a:r>
                      <a:endParaRPr lang="en-US" sz="9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dirty="0">
                          <a:effectLst/>
                        </a:rPr>
                        <a:t>0.1</a:t>
                      </a:r>
                      <a:endParaRPr lang="en-US" sz="900" dirty="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a:effectLst/>
                        </a:rPr>
                        <a:t>1</a:t>
                      </a:r>
                      <a:endParaRPr lang="en-US" sz="9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a:effectLst/>
                        </a:rPr>
                        <a:t>Buscar respaldo del proyecto realizado en la nube </a:t>
                      </a:r>
                      <a:endParaRPr lang="en-US" sz="900">
                        <a:effectLst/>
                        <a:latin typeface="Open Sans" panose="020B0606030504020204" pitchFamily="34" charset="0"/>
                        <a:ea typeface="Open Sans" panose="020B0606030504020204" pitchFamily="34" charset="0"/>
                      </a:endParaRPr>
                    </a:p>
                  </a:txBody>
                  <a:tcPr marL="24966" marR="24966" marT="0" marB="0"/>
                </a:tc>
                <a:tc>
                  <a:txBody>
                    <a:bodyPr/>
                    <a:lstStyle/>
                    <a:p>
                      <a:pPr algn="just">
                        <a:lnSpc>
                          <a:spcPct val="115000"/>
                        </a:lnSpc>
                        <a:spcAft>
                          <a:spcPts val="0"/>
                        </a:spcAft>
                      </a:pPr>
                      <a:r>
                        <a:rPr lang="es-CL" sz="900" dirty="0">
                          <a:effectLst/>
                        </a:rPr>
                        <a:t>Aumentar horas de trabajo en el proyecto</a:t>
                      </a:r>
                      <a:endParaRPr lang="en-US" sz="900" dirty="0">
                        <a:effectLst/>
                        <a:latin typeface="Open Sans" panose="020B0606030504020204" pitchFamily="34" charset="0"/>
                        <a:ea typeface="Open Sans" panose="020B0606030504020204" pitchFamily="34" charset="0"/>
                      </a:endParaRPr>
                    </a:p>
                  </a:txBody>
                  <a:tcPr marL="24966" marR="24966" marT="0" marB="0"/>
                </a:tc>
                <a:extLst>
                  <a:ext uri="{0D108BD9-81ED-4DB2-BD59-A6C34878D82A}">
                    <a16:rowId xmlns:a16="http://schemas.microsoft.com/office/drawing/2014/main" val="2123210376"/>
                  </a:ext>
                </a:extLst>
              </a:tr>
            </a:tbl>
          </a:graphicData>
        </a:graphic>
      </p:graphicFrame>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13</a:t>
            </a:fld>
            <a:endParaRPr lang="en-US"/>
          </a:p>
        </p:txBody>
      </p:sp>
    </p:spTree>
    <p:extLst>
      <p:ext uri="{BB962C8B-B14F-4D97-AF65-F5344CB8AC3E}">
        <p14:creationId xmlns:p14="http://schemas.microsoft.com/office/powerpoint/2010/main" val="3335111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Pruebas de aceptación del proyecto</a:t>
            </a:r>
            <a:endParaRPr lang="en-US" dirty="0"/>
          </a:p>
        </p:txBody>
      </p: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5941" y="1828800"/>
            <a:ext cx="6458552" cy="4880008"/>
          </a:xfrm>
        </p:spPr>
      </p:pic>
      <p:sp>
        <p:nvSpPr>
          <p:cNvPr id="6" name="Marcador de número de diapositiva 5"/>
          <p:cNvSpPr>
            <a:spLocks noGrp="1"/>
          </p:cNvSpPr>
          <p:nvPr>
            <p:ph type="sldNum" sz="quarter" idx="12"/>
          </p:nvPr>
        </p:nvSpPr>
        <p:spPr/>
        <p:txBody>
          <a:bodyPr>
            <a:normAutofit lnSpcReduction="10000"/>
          </a:bodyPr>
          <a:lstStyle/>
          <a:p>
            <a:fld id="{C43C9DFD-1FE3-416B-BB01-0589EEA7761C}" type="slidenum">
              <a:rPr lang="en-US" smtClean="0"/>
              <a:t>14</a:t>
            </a:fld>
            <a:endParaRPr lang="en-US"/>
          </a:p>
        </p:txBody>
      </p:sp>
    </p:spTree>
    <p:extLst>
      <p:ext uri="{BB962C8B-B14F-4D97-AF65-F5344CB8AC3E}">
        <p14:creationId xmlns:p14="http://schemas.microsoft.com/office/powerpoint/2010/main" val="344266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FC66D-291A-4642-BAAF-418D68D8209D}"/>
              </a:ext>
            </a:extLst>
          </p:cNvPr>
          <p:cNvSpPr>
            <a:spLocks noGrp="1"/>
          </p:cNvSpPr>
          <p:nvPr>
            <p:ph type="title"/>
          </p:nvPr>
        </p:nvSpPr>
        <p:spPr>
          <a:xfrm>
            <a:off x="1181269" y="430106"/>
            <a:ext cx="9858383" cy="939482"/>
          </a:xfrm>
        </p:spPr>
        <p:txBody>
          <a:bodyPr>
            <a:normAutofit/>
          </a:bodyPr>
          <a:lstStyle/>
          <a:p>
            <a:r>
              <a:rPr lang="es-CL" dirty="0"/>
              <a:t>Metodología Iterativo- Incremental</a:t>
            </a:r>
          </a:p>
        </p:txBody>
      </p:sp>
      <p:graphicFrame>
        <p:nvGraphicFramePr>
          <p:cNvPr id="5" name="Marcador de contenido 2">
            <a:extLst>
              <a:ext uri="{FF2B5EF4-FFF2-40B4-BE49-F238E27FC236}">
                <a16:creationId xmlns:a16="http://schemas.microsoft.com/office/drawing/2014/main" id="{91491289-EAE7-43C6-8E2F-5DB2A774D07D}"/>
              </a:ext>
            </a:extLst>
          </p:cNvPr>
          <p:cNvGraphicFramePr>
            <a:graphicFrameLocks noGrp="1"/>
          </p:cNvGraphicFramePr>
          <p:nvPr>
            <p:ph idx="1"/>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15</a:t>
            </a:fld>
            <a:endParaRPr lang="en-US"/>
          </a:p>
        </p:txBody>
      </p:sp>
    </p:spTree>
    <p:extLst>
      <p:ext uri="{BB962C8B-B14F-4D97-AF65-F5344CB8AC3E}">
        <p14:creationId xmlns:p14="http://schemas.microsoft.com/office/powerpoint/2010/main" val="1592541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Carta Gantt del proyecto</a:t>
            </a:r>
            <a:endParaRPr lang="en-US" dirty="0"/>
          </a:p>
        </p:txBody>
      </p:sp>
      <p:pic>
        <p:nvPicPr>
          <p:cNvPr id="4" name="Marcador de contenid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1" y="1845130"/>
            <a:ext cx="8942388" cy="4098470"/>
          </a:xfrm>
          <a:prstGeom prst="rect">
            <a:avLst/>
          </a:prstGeo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16</a:t>
            </a:fld>
            <a:endParaRPr lang="en-US"/>
          </a:p>
        </p:txBody>
      </p:sp>
    </p:spTree>
    <p:extLst>
      <p:ext uri="{BB962C8B-B14F-4D97-AF65-F5344CB8AC3E}">
        <p14:creationId xmlns:p14="http://schemas.microsoft.com/office/powerpoint/2010/main" val="868547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61218-DFAE-4187-91C1-0827FD21C5DA}"/>
              </a:ext>
            </a:extLst>
          </p:cNvPr>
          <p:cNvSpPr>
            <a:spLocks noGrp="1"/>
          </p:cNvSpPr>
          <p:nvPr>
            <p:ph type="title"/>
          </p:nvPr>
        </p:nvSpPr>
        <p:spPr>
          <a:xfrm>
            <a:off x="662432" y="197237"/>
            <a:ext cx="9692640" cy="1325562"/>
          </a:xfrm>
        </p:spPr>
        <p:txBody>
          <a:bodyPr/>
          <a:lstStyle/>
          <a:p>
            <a:r>
              <a:rPr lang="es-CL" dirty="0"/>
              <a:t>Entregable proceso Iterativo</a:t>
            </a:r>
          </a:p>
        </p:txBody>
      </p:sp>
      <p:pic>
        <p:nvPicPr>
          <p:cNvPr id="4" name="Marcador de contenido 3">
            <a:extLst>
              <a:ext uri="{FF2B5EF4-FFF2-40B4-BE49-F238E27FC236}">
                <a16:creationId xmlns:a16="http://schemas.microsoft.com/office/drawing/2014/main" id="{0E46CA44-3B72-4513-95E7-310F564145E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61873" y="1828800"/>
            <a:ext cx="7955074" cy="4351338"/>
          </a:xfrm>
          <a:prstGeom prst="rect">
            <a:avLst/>
          </a:prstGeo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17</a:t>
            </a:fld>
            <a:endParaRPr lang="en-US"/>
          </a:p>
        </p:txBody>
      </p:sp>
    </p:spTree>
    <p:extLst>
      <p:ext uri="{BB962C8B-B14F-4D97-AF65-F5344CB8AC3E}">
        <p14:creationId xmlns:p14="http://schemas.microsoft.com/office/powerpoint/2010/main" val="3836225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783FC-7239-423E-BDA7-986A113DA5D8}"/>
              </a:ext>
            </a:extLst>
          </p:cNvPr>
          <p:cNvSpPr>
            <a:spLocks noGrp="1"/>
          </p:cNvSpPr>
          <p:nvPr>
            <p:ph type="title"/>
          </p:nvPr>
        </p:nvSpPr>
        <p:spPr/>
        <p:txBody>
          <a:bodyPr/>
          <a:lstStyle/>
          <a:p>
            <a:r>
              <a:rPr lang="es-CL" dirty="0"/>
              <a:t>Procesos de Incremental</a:t>
            </a:r>
          </a:p>
        </p:txBody>
      </p:sp>
      <p:graphicFrame>
        <p:nvGraphicFramePr>
          <p:cNvPr id="10" name="Marcador de contenido 9">
            <a:extLst>
              <a:ext uri="{FF2B5EF4-FFF2-40B4-BE49-F238E27FC236}">
                <a16:creationId xmlns:a16="http://schemas.microsoft.com/office/drawing/2014/main" id="{770B5D35-99C1-497C-9B8F-E941611B80D1}"/>
              </a:ext>
            </a:extLst>
          </p:cNvPr>
          <p:cNvGraphicFramePr>
            <a:graphicFrameLocks noGrp="1"/>
          </p:cNvGraphicFramePr>
          <p:nvPr>
            <p:ph sz="half" idx="2"/>
            <p:extLst/>
          </p:nvPr>
        </p:nvGraphicFramePr>
        <p:xfrm>
          <a:off x="566325" y="2408859"/>
          <a:ext cx="3637928" cy="3663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Marcador de contenido 14">
            <a:extLst>
              <a:ext uri="{FF2B5EF4-FFF2-40B4-BE49-F238E27FC236}">
                <a16:creationId xmlns:a16="http://schemas.microsoft.com/office/drawing/2014/main" id="{A266E18D-29B3-4770-BF5A-96F902AE8C63}"/>
              </a:ext>
            </a:extLst>
          </p:cNvPr>
          <p:cNvSpPr>
            <a:spLocks noGrp="1"/>
          </p:cNvSpPr>
          <p:nvPr>
            <p:ph sz="quarter" idx="4"/>
          </p:nvPr>
        </p:nvSpPr>
        <p:spPr/>
        <p:txBody>
          <a:bodyPr/>
          <a:lstStyle/>
          <a:p>
            <a:r>
              <a:rPr lang="es-CL" dirty="0"/>
              <a:t>Análisis: Alcance del proyecto, objetivos específicos y general, proceso actual, etc.</a:t>
            </a:r>
          </a:p>
          <a:p>
            <a:r>
              <a:rPr lang="es-CL" dirty="0"/>
              <a:t>Planificación: En este apartado se toma la investigación relacionada con la herramienta y sus diagramas</a:t>
            </a:r>
          </a:p>
          <a:p>
            <a:r>
              <a:rPr lang="es-CL" dirty="0"/>
              <a:t>Diseño: Para el diseño, dependerá de la elevación de todos los servicios de </a:t>
            </a:r>
            <a:r>
              <a:rPr lang="es-CL" dirty="0" err="1"/>
              <a:t>hadoop</a:t>
            </a:r>
            <a:r>
              <a:rPr lang="es-CL" dirty="0"/>
              <a:t> para poder ver la interfaz.</a:t>
            </a:r>
          </a:p>
          <a:p>
            <a:r>
              <a:rPr lang="es-CL" dirty="0"/>
              <a:t>Codificación: Instalación de </a:t>
            </a:r>
            <a:r>
              <a:rPr lang="es-CL" dirty="0" err="1"/>
              <a:t>hadoop</a:t>
            </a:r>
            <a:r>
              <a:rPr lang="es-CL" dirty="0"/>
              <a:t> y sus herramientas derivadas</a:t>
            </a:r>
          </a:p>
        </p:txBody>
      </p:sp>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18</a:t>
            </a:fld>
            <a:endParaRPr lang="en-US"/>
          </a:p>
        </p:txBody>
      </p:sp>
    </p:spTree>
    <p:extLst>
      <p:ext uri="{BB962C8B-B14F-4D97-AF65-F5344CB8AC3E}">
        <p14:creationId xmlns:p14="http://schemas.microsoft.com/office/powerpoint/2010/main" val="3431354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2885" y="2030931"/>
            <a:ext cx="10515600" cy="2328798"/>
          </a:xfrm>
        </p:spPr>
        <p:txBody>
          <a:bodyPr>
            <a:normAutofit fontScale="90000"/>
          </a:bodyPr>
          <a:lstStyle/>
          <a:p>
            <a:r>
              <a:rPr lang="es-CL" dirty="0" smtClean="0"/>
              <a:t>En el siguiente apartado se hablara de NameNode y las funcionalidades de sus servicios para la gestión de la información con datos estructurados</a:t>
            </a:r>
            <a:endParaRPr lang="en-US" dirty="0"/>
          </a:p>
        </p:txBody>
      </p:sp>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19</a:t>
            </a:fld>
            <a:endParaRPr lang="en-US"/>
          </a:p>
        </p:txBody>
      </p:sp>
    </p:spTree>
    <p:extLst>
      <p:ext uri="{BB962C8B-B14F-4D97-AF65-F5344CB8AC3E}">
        <p14:creationId xmlns:p14="http://schemas.microsoft.com/office/powerpoint/2010/main" val="34490660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a:t>Alternativa de solución</a:t>
            </a:r>
            <a:endParaRPr lang="en-US" dirty="0"/>
          </a:p>
        </p:txBody>
      </p:sp>
      <p:pic>
        <p:nvPicPr>
          <p:cNvPr id="4" name="image5.jpeg"/>
          <p:cNvPicPr>
            <a:picLocks noGrp="1"/>
          </p:cNvPicPr>
          <p:nvPr>
            <p:ph sz="half" idx="1"/>
          </p:nvPr>
        </p:nvPicPr>
        <p:blipFill>
          <a:blip r:embed="rId2" cstate="print"/>
          <a:stretch>
            <a:fillRect/>
          </a:stretch>
        </p:blipFill>
        <p:spPr>
          <a:xfrm>
            <a:off x="1160749" y="1828800"/>
            <a:ext cx="4201291" cy="4351338"/>
          </a:xfrm>
          <a:prstGeom prst="rect">
            <a:avLst/>
          </a:prstGeom>
        </p:spPr>
      </p:pic>
      <p:sp>
        <p:nvSpPr>
          <p:cNvPr id="5" name="Marcador de contenido 4"/>
          <p:cNvSpPr>
            <a:spLocks noGrp="1"/>
          </p:cNvSpPr>
          <p:nvPr>
            <p:ph sz="half" idx="2"/>
          </p:nvPr>
        </p:nvSpPr>
        <p:spPr/>
        <p:txBody>
          <a:bodyPr/>
          <a:lstStyle/>
          <a:p>
            <a:r>
              <a:rPr lang="es-CL" dirty="0"/>
              <a:t>El alcance de la solución propone generar una guía para la implementación del ambiente </a:t>
            </a:r>
            <a:r>
              <a:rPr lang="es-CL" dirty="0" err="1"/>
              <a:t>big</a:t>
            </a:r>
            <a:r>
              <a:rPr lang="es-CL" dirty="0"/>
              <a:t> data, para así realizar la creación de una nueva plataforma open </a:t>
            </a:r>
            <a:r>
              <a:rPr lang="es-CL" dirty="0" err="1"/>
              <a:t>source</a:t>
            </a:r>
            <a:r>
              <a:rPr lang="es-CL" dirty="0"/>
              <a:t> que permita el manejo de datos y pueda mostrar a las personas como funciona el ambiente, esto permitirá tener un ambiente de pruebas para esta herramienta y observar las mejoras que trae su implementación.</a:t>
            </a:r>
          </a:p>
        </p:txBody>
      </p:sp>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2</a:t>
            </a:fld>
            <a:endParaRPr lang="en-US"/>
          </a:p>
        </p:txBody>
      </p:sp>
    </p:spTree>
    <p:extLst>
      <p:ext uri="{BB962C8B-B14F-4D97-AF65-F5344CB8AC3E}">
        <p14:creationId xmlns:p14="http://schemas.microsoft.com/office/powerpoint/2010/main" val="326512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err="1" smtClean="0"/>
              <a:t>Hdfs</a:t>
            </a:r>
            <a:r>
              <a:rPr lang="es-CL" dirty="0" smtClean="0"/>
              <a:t> </a:t>
            </a:r>
            <a:r>
              <a:rPr lang="es-CL" dirty="0" err="1" smtClean="0"/>
              <a:t>dfs</a:t>
            </a:r>
            <a:r>
              <a:rPr lang="es-CL" dirty="0" smtClean="0"/>
              <a:t> </a:t>
            </a:r>
            <a:endParaRPr lang="en-US" dirty="0"/>
          </a:p>
        </p:txBody>
      </p:sp>
      <p:sp>
        <p:nvSpPr>
          <p:cNvPr id="3" name="Marcador de contenido 2"/>
          <p:cNvSpPr>
            <a:spLocks noGrp="1"/>
          </p:cNvSpPr>
          <p:nvPr>
            <p:ph idx="1"/>
          </p:nvPr>
        </p:nvSpPr>
        <p:spPr/>
        <p:txBody>
          <a:bodyPr>
            <a:normAutofit/>
          </a:bodyPr>
          <a:lstStyle/>
          <a:p>
            <a:r>
              <a:rPr lang="es-CL" dirty="0" smtClean="0"/>
              <a:t>Algunos de los comandos que se pueden utilizar con los comando </a:t>
            </a:r>
            <a:r>
              <a:rPr lang="es-CL" dirty="0" err="1" smtClean="0"/>
              <a:t>hdfs</a:t>
            </a:r>
            <a:r>
              <a:rPr lang="es-CL" dirty="0" smtClean="0"/>
              <a:t> </a:t>
            </a:r>
            <a:r>
              <a:rPr lang="es-CL" dirty="0" err="1" smtClean="0"/>
              <a:t>dfs</a:t>
            </a:r>
            <a:r>
              <a:rPr lang="es-CL" dirty="0" smtClean="0"/>
              <a:t>. En estos se pueden copiar, pegar, eliminar, traspasar ficheros entre otros </a:t>
            </a:r>
            <a:endParaRPr lang="en-US" dirty="0" smtClean="0"/>
          </a:p>
          <a:p>
            <a:pPr lvl="1"/>
            <a:r>
              <a:rPr lang="en-US" dirty="0" smtClean="0"/>
              <a:t>[-</a:t>
            </a:r>
            <a:r>
              <a:rPr lang="en-US" dirty="0" err="1" smtClean="0"/>
              <a:t>appendToFile</a:t>
            </a:r>
            <a:r>
              <a:rPr lang="en-US" dirty="0" smtClean="0"/>
              <a:t> &lt;</a:t>
            </a:r>
            <a:r>
              <a:rPr lang="en-US" dirty="0" err="1" smtClean="0"/>
              <a:t>localsrc</a:t>
            </a:r>
            <a:r>
              <a:rPr lang="en-US" dirty="0" smtClean="0"/>
              <a:t>&gt; ... &lt;</a:t>
            </a:r>
            <a:r>
              <a:rPr lang="en-US" dirty="0" err="1" smtClean="0"/>
              <a:t>dst</a:t>
            </a:r>
            <a:r>
              <a:rPr lang="en-US" dirty="0" smtClean="0"/>
              <a:t>&gt;]</a:t>
            </a:r>
          </a:p>
          <a:p>
            <a:pPr lvl="1"/>
            <a:r>
              <a:rPr lang="en-US" dirty="0" smtClean="0"/>
              <a:t>[-cat [-</a:t>
            </a:r>
            <a:r>
              <a:rPr lang="en-US" dirty="0" err="1" smtClean="0"/>
              <a:t>ignoreCrc</a:t>
            </a:r>
            <a:r>
              <a:rPr lang="en-US" dirty="0" smtClean="0"/>
              <a:t>] &lt;</a:t>
            </a:r>
            <a:r>
              <a:rPr lang="en-US" dirty="0" err="1" smtClean="0"/>
              <a:t>src</a:t>
            </a:r>
            <a:r>
              <a:rPr lang="en-US" dirty="0" smtClean="0"/>
              <a:t>&gt; ...]</a:t>
            </a:r>
          </a:p>
          <a:p>
            <a:pPr lvl="1"/>
            <a:r>
              <a:rPr lang="en-US" dirty="0" smtClean="0"/>
              <a:t>[-checksum &lt;</a:t>
            </a:r>
            <a:r>
              <a:rPr lang="en-US" dirty="0" err="1" smtClean="0"/>
              <a:t>src</a:t>
            </a:r>
            <a:r>
              <a:rPr lang="en-US" dirty="0" smtClean="0"/>
              <a:t>&gt; ...]</a:t>
            </a:r>
          </a:p>
          <a:p>
            <a:pPr lvl="1"/>
            <a:r>
              <a:rPr lang="en-US" dirty="0" smtClean="0"/>
              <a:t>[-</a:t>
            </a:r>
            <a:r>
              <a:rPr lang="en-US" dirty="0" err="1" smtClean="0"/>
              <a:t>chgrp</a:t>
            </a:r>
            <a:r>
              <a:rPr lang="en-US" dirty="0" smtClean="0"/>
              <a:t> [-R] GROUP PATH...]</a:t>
            </a:r>
          </a:p>
          <a:p>
            <a:pPr lvl="1"/>
            <a:r>
              <a:rPr lang="en-US" dirty="0" smtClean="0"/>
              <a:t>[-</a:t>
            </a:r>
            <a:r>
              <a:rPr lang="en-US" dirty="0" err="1" smtClean="0"/>
              <a:t>chmod</a:t>
            </a:r>
            <a:r>
              <a:rPr lang="en-US" dirty="0" smtClean="0"/>
              <a:t> [-R] &lt;MODE[,MODE]... | OCTALMODE&gt; PATH...]</a:t>
            </a:r>
          </a:p>
          <a:p>
            <a:pPr lvl="1"/>
            <a:r>
              <a:rPr lang="en-US" dirty="0" smtClean="0"/>
              <a:t>[-</a:t>
            </a:r>
            <a:r>
              <a:rPr lang="en-US" dirty="0" err="1" smtClean="0"/>
              <a:t>chown</a:t>
            </a:r>
            <a:r>
              <a:rPr lang="en-US" dirty="0" smtClean="0"/>
              <a:t> [-R] [OWNER][:[GROUP]] PATH...]</a:t>
            </a:r>
          </a:p>
          <a:p>
            <a:pPr lvl="1"/>
            <a:r>
              <a:rPr lang="en-US" dirty="0" smtClean="0"/>
              <a:t>[-</a:t>
            </a:r>
            <a:r>
              <a:rPr lang="en-US" dirty="0" err="1" smtClean="0"/>
              <a:t>copyFromLocal</a:t>
            </a:r>
            <a:r>
              <a:rPr lang="en-US" dirty="0" smtClean="0"/>
              <a:t> [-f] [-p] [-l] &lt;</a:t>
            </a:r>
            <a:r>
              <a:rPr lang="en-US" dirty="0" err="1" smtClean="0"/>
              <a:t>localsrc</a:t>
            </a:r>
            <a:r>
              <a:rPr lang="en-US" dirty="0" smtClean="0"/>
              <a:t>&gt; ... &lt;</a:t>
            </a:r>
            <a:r>
              <a:rPr lang="en-US" dirty="0" err="1" smtClean="0"/>
              <a:t>dst</a:t>
            </a:r>
            <a:r>
              <a:rPr lang="en-US" dirty="0" smtClean="0"/>
              <a:t>&gt;]</a:t>
            </a:r>
          </a:p>
          <a:p>
            <a:pPr lvl="1"/>
            <a:r>
              <a:rPr lang="en-US" dirty="0" smtClean="0"/>
              <a:t>[-</a:t>
            </a:r>
            <a:r>
              <a:rPr lang="en-US" dirty="0" err="1" smtClean="0"/>
              <a:t>copyToLocal</a:t>
            </a:r>
            <a:r>
              <a:rPr lang="en-US" dirty="0" smtClean="0"/>
              <a:t> [-p] [-</a:t>
            </a:r>
            <a:r>
              <a:rPr lang="en-US" dirty="0" err="1" smtClean="0"/>
              <a:t>ignoreCrc</a:t>
            </a:r>
            <a:r>
              <a:rPr lang="en-US" dirty="0" smtClean="0"/>
              <a:t>] [-</a:t>
            </a:r>
            <a:r>
              <a:rPr lang="en-US" dirty="0" err="1" smtClean="0"/>
              <a:t>crc</a:t>
            </a:r>
            <a:r>
              <a:rPr lang="en-US" dirty="0" smtClean="0"/>
              <a:t>] &lt;</a:t>
            </a:r>
            <a:r>
              <a:rPr lang="en-US" dirty="0" err="1" smtClean="0"/>
              <a:t>src</a:t>
            </a:r>
            <a:r>
              <a:rPr lang="en-US" dirty="0" smtClean="0"/>
              <a:t>&gt; ... &lt;</a:t>
            </a:r>
            <a:r>
              <a:rPr lang="en-US" dirty="0" err="1" smtClean="0"/>
              <a:t>localdst</a:t>
            </a:r>
            <a:r>
              <a:rPr lang="en-US" dirty="0" smtClean="0"/>
              <a:t>&gt;]</a:t>
            </a:r>
          </a:p>
          <a:p>
            <a:pPr lvl="1"/>
            <a:r>
              <a:rPr lang="en-US" dirty="0" smtClean="0"/>
              <a:t>[-count [-q] [-h] &lt;path&gt; ...]</a:t>
            </a:r>
          </a:p>
          <a:p>
            <a:pPr lvl="1"/>
            <a:r>
              <a:rPr lang="en-US" dirty="0" smtClean="0"/>
              <a:t>[-</a:t>
            </a:r>
            <a:r>
              <a:rPr lang="en-US" dirty="0" err="1" smtClean="0"/>
              <a:t>cp</a:t>
            </a:r>
            <a:r>
              <a:rPr lang="en-US" dirty="0" smtClean="0"/>
              <a:t> [-f] [-p | -p[</a:t>
            </a:r>
            <a:r>
              <a:rPr lang="en-US" dirty="0" err="1" smtClean="0"/>
              <a:t>topax</a:t>
            </a:r>
            <a:r>
              <a:rPr lang="en-US" dirty="0" smtClean="0"/>
              <a:t>]] &lt;</a:t>
            </a:r>
            <a:r>
              <a:rPr lang="en-US" dirty="0" err="1" smtClean="0"/>
              <a:t>src</a:t>
            </a:r>
            <a:r>
              <a:rPr lang="en-US" dirty="0" smtClean="0"/>
              <a:t>&gt; ... &lt;</a:t>
            </a:r>
            <a:r>
              <a:rPr lang="en-US" dirty="0" err="1" smtClean="0"/>
              <a:t>dst</a:t>
            </a:r>
            <a:r>
              <a:rPr lang="en-US" dirty="0" smtClean="0"/>
              <a:t>&gt;]</a:t>
            </a:r>
            <a:endParaRPr lang="en-US" dirty="0"/>
          </a:p>
        </p:txBody>
      </p:sp>
      <p:sp>
        <p:nvSpPr>
          <p:cNvPr id="4" name="Marcador de número de diapositiva 3"/>
          <p:cNvSpPr>
            <a:spLocks noGrp="1"/>
          </p:cNvSpPr>
          <p:nvPr>
            <p:ph type="sldNum" sz="quarter" idx="12"/>
          </p:nvPr>
        </p:nvSpPr>
        <p:spPr/>
        <p:txBody>
          <a:bodyPr>
            <a:normAutofit lnSpcReduction="10000"/>
          </a:bodyPr>
          <a:lstStyle/>
          <a:p>
            <a:fld id="{C43C9DFD-1FE3-416B-BB01-0589EEA7761C}" type="slidenum">
              <a:rPr lang="en-US" smtClean="0"/>
              <a:t>20</a:t>
            </a:fld>
            <a:endParaRPr lang="en-US"/>
          </a:p>
        </p:txBody>
      </p:sp>
    </p:spTree>
    <p:extLst>
      <p:ext uri="{BB962C8B-B14F-4D97-AF65-F5344CB8AC3E}">
        <p14:creationId xmlns:p14="http://schemas.microsoft.com/office/powerpoint/2010/main" val="236242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err="1" smtClean="0"/>
              <a:t>Hdfs</a:t>
            </a:r>
            <a:r>
              <a:rPr lang="es-CL" dirty="0" smtClean="0"/>
              <a:t> dfsadmin </a:t>
            </a:r>
            <a:endParaRPr lang="en-US" dirty="0"/>
          </a:p>
        </p:txBody>
      </p:sp>
      <p:sp>
        <p:nvSpPr>
          <p:cNvPr id="3" name="Marcador de contenido 2"/>
          <p:cNvSpPr>
            <a:spLocks noGrp="1"/>
          </p:cNvSpPr>
          <p:nvPr>
            <p:ph idx="1"/>
          </p:nvPr>
        </p:nvSpPr>
        <p:spPr/>
        <p:txBody>
          <a:bodyPr>
            <a:normAutofit fontScale="92500" lnSpcReduction="20000"/>
          </a:bodyPr>
          <a:lstStyle/>
          <a:p>
            <a:r>
              <a:rPr lang="es-CL" dirty="0" err="1" smtClean="0"/>
              <a:t>Hdfs</a:t>
            </a:r>
            <a:r>
              <a:rPr lang="es-CL" dirty="0" smtClean="0"/>
              <a:t> </a:t>
            </a:r>
            <a:r>
              <a:rPr lang="es-CL" dirty="0" err="1" smtClean="0"/>
              <a:t>dfsadmin</a:t>
            </a:r>
            <a:r>
              <a:rPr lang="es-CL" dirty="0" smtClean="0"/>
              <a:t>-&gt; este permite hacer distinta funciones de administración </a:t>
            </a:r>
          </a:p>
          <a:p>
            <a:r>
              <a:rPr lang="es-CL" dirty="0" smtClean="0"/>
              <a:t>Se puede refrescar los nodos para ver si se han añadido mas </a:t>
            </a:r>
          </a:p>
          <a:p>
            <a:r>
              <a:rPr lang="es-CL" dirty="0" smtClean="0"/>
              <a:t>Se puede colocar el clúster en modo </a:t>
            </a:r>
            <a:r>
              <a:rPr lang="es-CL" dirty="0" err="1" smtClean="0"/>
              <a:t>safemode</a:t>
            </a:r>
            <a:r>
              <a:rPr lang="es-CL" dirty="0" smtClean="0"/>
              <a:t>(solo lectura)</a:t>
            </a:r>
          </a:p>
          <a:p>
            <a:r>
              <a:rPr lang="es-CL" dirty="0" smtClean="0"/>
              <a:t>Es decir se pueden hacer determinadas operaciones </a:t>
            </a:r>
          </a:p>
          <a:p>
            <a:r>
              <a:rPr lang="es-CL" dirty="0" smtClean="0"/>
              <a:t>A continuación , se puede ver algunos comandos de </a:t>
            </a:r>
            <a:r>
              <a:rPr lang="es-CL" dirty="0" err="1" smtClean="0"/>
              <a:t>hdfs</a:t>
            </a:r>
            <a:r>
              <a:rPr lang="es-CL" dirty="0" smtClean="0"/>
              <a:t> dfsadmin</a:t>
            </a:r>
          </a:p>
          <a:p>
            <a:pPr lvl="1"/>
            <a:r>
              <a:rPr lang="en-US" dirty="0" smtClean="0"/>
              <a:t>[-</a:t>
            </a:r>
            <a:r>
              <a:rPr lang="en-US" dirty="0" err="1" smtClean="0"/>
              <a:t>appendToFile</a:t>
            </a:r>
            <a:r>
              <a:rPr lang="en-US" dirty="0" smtClean="0"/>
              <a:t> &lt;</a:t>
            </a:r>
            <a:r>
              <a:rPr lang="en-US" dirty="0" err="1" smtClean="0"/>
              <a:t>localsrc</a:t>
            </a:r>
            <a:r>
              <a:rPr lang="en-US" dirty="0" smtClean="0"/>
              <a:t>&gt; ... &lt;</a:t>
            </a:r>
            <a:r>
              <a:rPr lang="en-US" dirty="0" err="1" smtClean="0"/>
              <a:t>dst</a:t>
            </a:r>
            <a:r>
              <a:rPr lang="en-US" dirty="0" smtClean="0"/>
              <a:t>&gt;]</a:t>
            </a:r>
          </a:p>
          <a:p>
            <a:pPr lvl="1"/>
            <a:r>
              <a:rPr lang="en-US" dirty="0" smtClean="0"/>
              <a:t>[-cat [-</a:t>
            </a:r>
            <a:r>
              <a:rPr lang="en-US" dirty="0" err="1" smtClean="0"/>
              <a:t>ignoreCrc</a:t>
            </a:r>
            <a:r>
              <a:rPr lang="en-US" dirty="0" smtClean="0"/>
              <a:t>] &lt;</a:t>
            </a:r>
            <a:r>
              <a:rPr lang="en-US" dirty="0" err="1" smtClean="0"/>
              <a:t>src</a:t>
            </a:r>
            <a:r>
              <a:rPr lang="en-US" dirty="0" smtClean="0"/>
              <a:t>&gt; ...]</a:t>
            </a:r>
          </a:p>
          <a:p>
            <a:pPr lvl="1"/>
            <a:r>
              <a:rPr lang="en-US" dirty="0" smtClean="0"/>
              <a:t>[-checksum &lt;</a:t>
            </a:r>
            <a:r>
              <a:rPr lang="en-US" dirty="0" err="1" smtClean="0"/>
              <a:t>src</a:t>
            </a:r>
            <a:r>
              <a:rPr lang="en-US" dirty="0" smtClean="0"/>
              <a:t>&gt; ...]</a:t>
            </a:r>
          </a:p>
          <a:p>
            <a:pPr lvl="1"/>
            <a:r>
              <a:rPr lang="en-US" dirty="0" smtClean="0"/>
              <a:t>[-</a:t>
            </a:r>
            <a:r>
              <a:rPr lang="en-US" dirty="0" err="1" smtClean="0"/>
              <a:t>chgrp</a:t>
            </a:r>
            <a:r>
              <a:rPr lang="en-US" dirty="0" smtClean="0"/>
              <a:t> [-R] GROUP PATH...]</a:t>
            </a:r>
          </a:p>
          <a:p>
            <a:pPr lvl="1"/>
            <a:r>
              <a:rPr lang="en-US" dirty="0" smtClean="0"/>
              <a:t>[-</a:t>
            </a:r>
            <a:r>
              <a:rPr lang="en-US" dirty="0" err="1" smtClean="0"/>
              <a:t>chmod</a:t>
            </a:r>
            <a:r>
              <a:rPr lang="en-US" dirty="0" smtClean="0"/>
              <a:t> [-R] &lt;MODE[,MODE]... | OCTALMODE&gt; PATH...]</a:t>
            </a:r>
          </a:p>
          <a:p>
            <a:pPr lvl="1"/>
            <a:r>
              <a:rPr lang="en-US" dirty="0" smtClean="0"/>
              <a:t>[-</a:t>
            </a:r>
            <a:r>
              <a:rPr lang="en-US" dirty="0" err="1" smtClean="0"/>
              <a:t>chown</a:t>
            </a:r>
            <a:r>
              <a:rPr lang="en-US" dirty="0" smtClean="0"/>
              <a:t> [-R] [OWNER][:[GROUP]] PATH...]</a:t>
            </a:r>
          </a:p>
          <a:p>
            <a:pPr lvl="1"/>
            <a:r>
              <a:rPr lang="en-US" dirty="0" smtClean="0"/>
              <a:t>[-</a:t>
            </a:r>
            <a:r>
              <a:rPr lang="en-US" dirty="0" err="1" smtClean="0"/>
              <a:t>copyFromLocal</a:t>
            </a:r>
            <a:r>
              <a:rPr lang="en-US" dirty="0" smtClean="0"/>
              <a:t> [-f] [-p] [-l] &lt;</a:t>
            </a:r>
            <a:r>
              <a:rPr lang="en-US" dirty="0" err="1" smtClean="0"/>
              <a:t>localsrc</a:t>
            </a:r>
            <a:r>
              <a:rPr lang="en-US" dirty="0" smtClean="0"/>
              <a:t>&gt; ... &lt;</a:t>
            </a:r>
            <a:r>
              <a:rPr lang="en-US" dirty="0" err="1" smtClean="0"/>
              <a:t>dst</a:t>
            </a:r>
            <a:r>
              <a:rPr lang="en-US" dirty="0" smtClean="0"/>
              <a:t>&gt;]</a:t>
            </a:r>
          </a:p>
          <a:p>
            <a:pPr lvl="1"/>
            <a:r>
              <a:rPr lang="en-US" dirty="0" smtClean="0"/>
              <a:t>[-</a:t>
            </a:r>
            <a:r>
              <a:rPr lang="en-US" dirty="0" err="1" smtClean="0"/>
              <a:t>copyToLocal</a:t>
            </a:r>
            <a:r>
              <a:rPr lang="en-US" dirty="0" smtClean="0"/>
              <a:t> [-p] [-</a:t>
            </a:r>
            <a:r>
              <a:rPr lang="en-US" dirty="0" err="1" smtClean="0"/>
              <a:t>ignoreCrc</a:t>
            </a:r>
            <a:r>
              <a:rPr lang="en-US" dirty="0" smtClean="0"/>
              <a:t>] [-</a:t>
            </a:r>
            <a:r>
              <a:rPr lang="en-US" dirty="0" err="1" smtClean="0"/>
              <a:t>crc</a:t>
            </a:r>
            <a:r>
              <a:rPr lang="en-US" dirty="0" smtClean="0"/>
              <a:t>] &lt;</a:t>
            </a:r>
            <a:r>
              <a:rPr lang="en-US" dirty="0" err="1" smtClean="0"/>
              <a:t>src</a:t>
            </a:r>
            <a:r>
              <a:rPr lang="en-US" dirty="0" smtClean="0"/>
              <a:t>&gt; ... &lt;</a:t>
            </a:r>
            <a:r>
              <a:rPr lang="en-US" dirty="0" err="1" smtClean="0"/>
              <a:t>localdst</a:t>
            </a:r>
            <a:r>
              <a:rPr lang="en-US" dirty="0" smtClean="0"/>
              <a:t>&gt;]</a:t>
            </a:r>
          </a:p>
          <a:p>
            <a:pPr lvl="1"/>
            <a:r>
              <a:rPr lang="en-US" dirty="0" smtClean="0"/>
              <a:t>[-count [-q] [-h] &lt;path&gt; ...]</a:t>
            </a:r>
          </a:p>
          <a:p>
            <a:pPr lvl="1"/>
            <a:r>
              <a:rPr lang="en-US" dirty="0" smtClean="0"/>
              <a:t>[-</a:t>
            </a:r>
            <a:r>
              <a:rPr lang="en-US" dirty="0" err="1" smtClean="0"/>
              <a:t>cp</a:t>
            </a:r>
            <a:r>
              <a:rPr lang="en-US" dirty="0" smtClean="0"/>
              <a:t> [-f] [-p | -p[</a:t>
            </a:r>
            <a:r>
              <a:rPr lang="en-US" dirty="0" err="1" smtClean="0"/>
              <a:t>topax</a:t>
            </a:r>
            <a:r>
              <a:rPr lang="en-US" dirty="0" smtClean="0"/>
              <a:t>]] &lt;</a:t>
            </a:r>
            <a:r>
              <a:rPr lang="en-US" dirty="0" err="1" smtClean="0"/>
              <a:t>src</a:t>
            </a:r>
            <a:r>
              <a:rPr lang="en-US" dirty="0" smtClean="0"/>
              <a:t>&gt; ... &lt;</a:t>
            </a:r>
            <a:r>
              <a:rPr lang="en-US" dirty="0" err="1" smtClean="0"/>
              <a:t>dst</a:t>
            </a:r>
            <a:r>
              <a:rPr lang="en-US" dirty="0" smtClean="0"/>
              <a:t>&gt;]</a:t>
            </a:r>
            <a:endParaRPr lang="en-US" dirty="0"/>
          </a:p>
        </p:txBody>
      </p:sp>
      <p:sp>
        <p:nvSpPr>
          <p:cNvPr id="4" name="Marcador de número de diapositiva 3"/>
          <p:cNvSpPr>
            <a:spLocks noGrp="1"/>
          </p:cNvSpPr>
          <p:nvPr>
            <p:ph type="sldNum" sz="quarter" idx="12"/>
          </p:nvPr>
        </p:nvSpPr>
        <p:spPr/>
        <p:txBody>
          <a:bodyPr>
            <a:normAutofit lnSpcReduction="10000"/>
          </a:bodyPr>
          <a:lstStyle/>
          <a:p>
            <a:fld id="{C43C9DFD-1FE3-416B-BB01-0589EEA7761C}" type="slidenum">
              <a:rPr lang="en-US" smtClean="0"/>
              <a:t>21</a:t>
            </a:fld>
            <a:endParaRPr lang="en-US"/>
          </a:p>
        </p:txBody>
      </p:sp>
    </p:spTree>
    <p:extLst>
      <p:ext uri="{BB962C8B-B14F-4D97-AF65-F5344CB8AC3E}">
        <p14:creationId xmlns:p14="http://schemas.microsoft.com/office/powerpoint/2010/main" val="4207123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6314" y="228600"/>
            <a:ext cx="10515600" cy="2139043"/>
          </a:xfrm>
        </p:spPr>
        <p:txBody>
          <a:bodyPr>
            <a:normAutofit/>
          </a:bodyPr>
          <a:lstStyle/>
          <a:p>
            <a:r>
              <a:rPr lang="es-CL" sz="2800" dirty="0" smtClean="0"/>
              <a:t>En la siguiente imagen se puede ver que se ha hecho uso de un comando de </a:t>
            </a:r>
            <a:r>
              <a:rPr lang="es-CL" sz="2800" dirty="0" err="1" smtClean="0"/>
              <a:t>hdfs</a:t>
            </a:r>
            <a:r>
              <a:rPr lang="es-CL" sz="2800" dirty="0" smtClean="0"/>
              <a:t> </a:t>
            </a:r>
            <a:r>
              <a:rPr lang="es-CL" sz="2800" dirty="0" err="1" smtClean="0"/>
              <a:t>dfs</a:t>
            </a:r>
            <a:r>
              <a:rPr lang="es-CL" sz="2800" dirty="0" smtClean="0"/>
              <a:t> </a:t>
            </a:r>
            <a:r>
              <a:rPr lang="es-CL" sz="2800" dirty="0" err="1" smtClean="0"/>
              <a:t>admin</a:t>
            </a:r>
            <a:r>
              <a:rPr lang="es-CL" sz="2800" dirty="0" smtClean="0"/>
              <a:t>.</a:t>
            </a:r>
            <a:br>
              <a:rPr lang="es-CL" sz="2800" dirty="0" smtClean="0"/>
            </a:br>
            <a:r>
              <a:rPr lang="es-CL" sz="2800" dirty="0" smtClean="0"/>
              <a:t>El cual es </a:t>
            </a:r>
            <a:r>
              <a:rPr lang="es-CL" sz="2800" dirty="0" err="1" smtClean="0"/>
              <a:t>hdfs</a:t>
            </a:r>
            <a:r>
              <a:rPr lang="es-CL" sz="2800" dirty="0" smtClean="0"/>
              <a:t> dfsadmin –</a:t>
            </a:r>
            <a:r>
              <a:rPr lang="es-CL" sz="2800" dirty="0" err="1" smtClean="0"/>
              <a:t>report</a:t>
            </a:r>
            <a:r>
              <a:rPr lang="es-CL" sz="2800" dirty="0" smtClean="0"/>
              <a:t> este permite ver reporte, pero en el terminal de </a:t>
            </a:r>
            <a:r>
              <a:rPr lang="es-CL" sz="2800" dirty="0" err="1" smtClean="0"/>
              <a:t>centOS</a:t>
            </a:r>
            <a:r>
              <a:rPr lang="es-CL" sz="2800" dirty="0" smtClean="0"/>
              <a:t>, mostrara los mismo que se podrá ver en el browser</a:t>
            </a:r>
            <a:endParaRPr lang="en-US" sz="2800" dirty="0"/>
          </a:p>
        </p:txBody>
      </p:sp>
      <p:pic>
        <p:nvPicPr>
          <p:cNvPr id="4" name="Marcador de contenido 3"/>
          <p:cNvPicPr>
            <a:picLocks noGrp="1" noChangeAspect="1"/>
          </p:cNvPicPr>
          <p:nvPr>
            <p:ph idx="1"/>
          </p:nvPr>
        </p:nvPicPr>
        <p:blipFill rotWithShape="1">
          <a:blip r:embed="rId2">
            <a:extLst>
              <a:ext uri="{28A0092B-C50C-407E-A947-70E740481C1C}">
                <a14:useLocalDpi xmlns:a14="http://schemas.microsoft.com/office/drawing/2010/main" val="0"/>
              </a:ext>
            </a:extLst>
          </a:blip>
          <a:srcRect l="18569" t="-921" r="1" b="-5747"/>
          <a:stretch/>
        </p:blipFill>
        <p:spPr>
          <a:xfrm>
            <a:off x="1681843" y="2008414"/>
            <a:ext cx="7805056" cy="4849586"/>
          </a:xfr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22</a:t>
            </a:fld>
            <a:endParaRPr lang="en-US"/>
          </a:p>
        </p:txBody>
      </p:sp>
    </p:spTree>
    <p:extLst>
      <p:ext uri="{BB962C8B-B14F-4D97-AF65-F5344CB8AC3E}">
        <p14:creationId xmlns:p14="http://schemas.microsoft.com/office/powerpoint/2010/main" val="22367740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CL" sz="3300" dirty="0" smtClean="0"/>
              <a:t>En la siguiente imagen s puede observar otro  </a:t>
            </a:r>
            <a:r>
              <a:rPr lang="es-CL" sz="3300" dirty="0" err="1" smtClean="0"/>
              <a:t>hdfs</a:t>
            </a:r>
            <a:r>
              <a:rPr lang="es-CL" sz="3300" dirty="0" smtClean="0"/>
              <a:t> dfsadmin que ha sido utilizado, este permite ver la estructura de un servicio de fichero para ver si esta correcto.</a:t>
            </a:r>
            <a:endParaRPr lang="en-US" dirty="0"/>
          </a:p>
        </p:txBody>
      </p:sp>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8719" y="1828800"/>
            <a:ext cx="7721413" cy="4351338"/>
          </a:xfr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23</a:t>
            </a:fld>
            <a:endParaRPr lang="en-US"/>
          </a:p>
        </p:txBody>
      </p:sp>
    </p:spTree>
    <p:extLst>
      <p:ext uri="{BB962C8B-B14F-4D97-AF65-F5344CB8AC3E}">
        <p14:creationId xmlns:p14="http://schemas.microsoft.com/office/powerpoint/2010/main" val="18824422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Snapshot de NameNode</a:t>
            </a:r>
            <a:endParaRPr lang="en-US" dirty="0"/>
          </a:p>
        </p:txBody>
      </p:sp>
      <p:sp>
        <p:nvSpPr>
          <p:cNvPr id="3" name="Marcador de contenido 2"/>
          <p:cNvSpPr>
            <a:spLocks noGrp="1"/>
          </p:cNvSpPr>
          <p:nvPr>
            <p:ph idx="1"/>
          </p:nvPr>
        </p:nvSpPr>
        <p:spPr>
          <a:xfrm>
            <a:off x="838200" y="1634219"/>
            <a:ext cx="10515600" cy="1178832"/>
          </a:xfrm>
        </p:spPr>
        <p:txBody>
          <a:bodyPr>
            <a:normAutofit/>
          </a:bodyPr>
          <a:lstStyle/>
          <a:p>
            <a:r>
              <a:rPr lang="es-CL" dirty="0" smtClean="0"/>
              <a:t>A continuación se podrá observar como funciona snapshot  y  como utilizarlo para recuperar un fichero que se ha eliminado accidentalmente</a:t>
            </a:r>
          </a:p>
          <a:p>
            <a:endParaRPr lang="es-CL" dirty="0" smtClean="0"/>
          </a:p>
          <a:p>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004457"/>
            <a:ext cx="10058400" cy="3853543"/>
          </a:xfrm>
          <a:prstGeom prst="rect">
            <a:avLst/>
          </a:prstGeom>
        </p:spPr>
      </p:pic>
      <p:sp>
        <p:nvSpPr>
          <p:cNvPr id="5" name="Marcador de número de diapositiva 4"/>
          <p:cNvSpPr>
            <a:spLocks noGrp="1"/>
          </p:cNvSpPr>
          <p:nvPr>
            <p:ph type="sldNum" sz="quarter" idx="12"/>
          </p:nvPr>
        </p:nvSpPr>
        <p:spPr/>
        <p:txBody>
          <a:bodyPr>
            <a:normAutofit lnSpcReduction="10000"/>
          </a:bodyPr>
          <a:lstStyle/>
          <a:p>
            <a:fld id="{C43C9DFD-1FE3-416B-BB01-0589EEA7761C}" type="slidenum">
              <a:rPr lang="en-US" smtClean="0"/>
              <a:t>24</a:t>
            </a:fld>
            <a:endParaRPr lang="en-US"/>
          </a:p>
        </p:txBody>
      </p:sp>
    </p:spTree>
    <p:extLst>
      <p:ext uri="{BB962C8B-B14F-4D97-AF65-F5344CB8AC3E}">
        <p14:creationId xmlns:p14="http://schemas.microsoft.com/office/powerpoint/2010/main" val="1756154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63260" y="519340"/>
            <a:ext cx="10515600" cy="4351338"/>
          </a:xfrm>
        </p:spPr>
        <p:txBody>
          <a:bodyPr/>
          <a:lstStyle/>
          <a:p>
            <a:r>
              <a:rPr lang="es-CL" dirty="0" smtClean="0"/>
              <a:t>Luego se puede observar en la siguiente imagen el snapshot que se esta creando  mediante código </a:t>
            </a:r>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60" y="1812470"/>
            <a:ext cx="10058400" cy="4523015"/>
          </a:xfrm>
          <a:prstGeom prst="rect">
            <a:avLst/>
          </a:prstGeom>
        </p:spPr>
      </p:pic>
      <p:sp>
        <p:nvSpPr>
          <p:cNvPr id="2" name="Marcador de número de diapositiva 1"/>
          <p:cNvSpPr>
            <a:spLocks noGrp="1"/>
          </p:cNvSpPr>
          <p:nvPr>
            <p:ph type="sldNum" sz="quarter" idx="12"/>
          </p:nvPr>
        </p:nvSpPr>
        <p:spPr/>
        <p:txBody>
          <a:bodyPr>
            <a:normAutofit lnSpcReduction="10000"/>
          </a:bodyPr>
          <a:lstStyle/>
          <a:p>
            <a:fld id="{C43C9DFD-1FE3-416B-BB01-0589EEA7761C}" type="slidenum">
              <a:rPr lang="en-US" smtClean="0"/>
              <a:t>25</a:t>
            </a:fld>
            <a:endParaRPr lang="en-US"/>
          </a:p>
        </p:txBody>
      </p:sp>
    </p:spTree>
    <p:extLst>
      <p:ext uri="{BB962C8B-B14F-4D97-AF65-F5344CB8AC3E}">
        <p14:creationId xmlns:p14="http://schemas.microsoft.com/office/powerpoint/2010/main" val="36520355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Snapshot browser</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887" y="1825625"/>
            <a:ext cx="9421765" cy="4150632"/>
          </a:xfrm>
        </p:spPr>
      </p:pic>
      <p:sp>
        <p:nvSpPr>
          <p:cNvPr id="5" name="Rectángulo 4"/>
          <p:cNvSpPr/>
          <p:nvPr/>
        </p:nvSpPr>
        <p:spPr>
          <a:xfrm>
            <a:off x="1106558" y="6111194"/>
            <a:ext cx="9604983" cy="369332"/>
          </a:xfrm>
          <a:prstGeom prst="rect">
            <a:avLst/>
          </a:prstGeom>
        </p:spPr>
        <p:txBody>
          <a:bodyPr wrap="square">
            <a:spAutoFit/>
          </a:bodyPr>
          <a:lstStyle/>
          <a:p>
            <a:pPr algn="ctr"/>
            <a:r>
              <a:rPr lang="en-US" dirty="0" err="1" smtClean="0"/>
              <a:t>hdfs</a:t>
            </a:r>
            <a:r>
              <a:rPr lang="en-US" dirty="0" smtClean="0"/>
              <a:t> </a:t>
            </a:r>
            <a:r>
              <a:rPr lang="en-US" dirty="0" err="1" smtClean="0"/>
              <a:t>dfs</a:t>
            </a:r>
            <a:r>
              <a:rPr lang="en-US" dirty="0" smtClean="0"/>
              <a:t> -</a:t>
            </a:r>
            <a:r>
              <a:rPr lang="en-US" dirty="0" err="1" smtClean="0"/>
              <a:t>cp</a:t>
            </a:r>
            <a:r>
              <a:rPr lang="en-US" dirty="0" smtClean="0"/>
              <a:t> /</a:t>
            </a:r>
            <a:r>
              <a:rPr lang="en-US" dirty="0" err="1" smtClean="0"/>
              <a:t>datos</a:t>
            </a:r>
            <a:r>
              <a:rPr lang="en-US" dirty="0" smtClean="0"/>
              <a:t>/.snapshot/snap1/f1.txt /</a:t>
            </a:r>
            <a:r>
              <a:rPr lang="en-US" dirty="0" err="1" smtClean="0"/>
              <a:t>datos</a:t>
            </a:r>
            <a:endParaRPr lang="en-US" dirty="0"/>
          </a:p>
        </p:txBody>
      </p:sp>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26</a:t>
            </a:fld>
            <a:endParaRPr lang="en-US"/>
          </a:p>
        </p:txBody>
      </p:sp>
    </p:spTree>
    <p:extLst>
      <p:ext uri="{BB962C8B-B14F-4D97-AF65-F5344CB8AC3E}">
        <p14:creationId xmlns:p14="http://schemas.microsoft.com/office/powerpoint/2010/main" val="37838374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Procesos con </a:t>
            </a:r>
            <a:r>
              <a:rPr lang="es-CL" dirty="0" err="1" smtClean="0"/>
              <a:t>MapReduce</a:t>
            </a:r>
            <a:r>
              <a:rPr lang="es-CL" dirty="0" smtClean="0"/>
              <a:t> </a:t>
            </a:r>
            <a:r>
              <a:rPr lang="es-CL" dirty="0" err="1" smtClean="0"/>
              <a:t>yarn</a:t>
            </a:r>
            <a:endParaRPr lang="en-US" dirty="0"/>
          </a:p>
        </p:txBody>
      </p:sp>
      <p:sp>
        <p:nvSpPr>
          <p:cNvPr id="3" name="Marcador de contenido 2"/>
          <p:cNvSpPr>
            <a:spLocks noGrp="1"/>
          </p:cNvSpPr>
          <p:nvPr>
            <p:ph idx="1"/>
          </p:nvPr>
        </p:nvSpPr>
        <p:spPr/>
        <p:txBody>
          <a:bodyPr/>
          <a:lstStyle/>
          <a:p>
            <a:r>
              <a:rPr lang="es-CL" dirty="0" smtClean="0"/>
              <a:t>A continuación se realizara la configuración del </a:t>
            </a:r>
            <a:r>
              <a:rPr lang="es-CL" dirty="0" err="1" smtClean="0"/>
              <a:t>Yarn</a:t>
            </a:r>
            <a:r>
              <a:rPr lang="es-CL" dirty="0" smtClean="0"/>
              <a:t> para poder acceder a su plataforma y trabajar con datos estructurados</a:t>
            </a:r>
            <a:endParaRPr lang="en-US" dirty="0"/>
          </a:p>
        </p:txBody>
      </p:sp>
      <p:sp>
        <p:nvSpPr>
          <p:cNvPr id="4" name="Marcador de número de diapositiva 3"/>
          <p:cNvSpPr>
            <a:spLocks noGrp="1"/>
          </p:cNvSpPr>
          <p:nvPr>
            <p:ph type="sldNum" sz="quarter" idx="12"/>
          </p:nvPr>
        </p:nvSpPr>
        <p:spPr/>
        <p:txBody>
          <a:bodyPr>
            <a:normAutofit lnSpcReduction="10000"/>
          </a:bodyPr>
          <a:lstStyle/>
          <a:p>
            <a:fld id="{C43C9DFD-1FE3-416B-BB01-0589EEA7761C}" type="slidenum">
              <a:rPr lang="en-US" smtClean="0"/>
              <a:t>27</a:t>
            </a:fld>
            <a:endParaRPr lang="en-US"/>
          </a:p>
        </p:txBody>
      </p:sp>
    </p:spTree>
    <p:extLst>
      <p:ext uri="{BB962C8B-B14F-4D97-AF65-F5344CB8AC3E}">
        <p14:creationId xmlns:p14="http://schemas.microsoft.com/office/powerpoint/2010/main" val="3984966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Configuración de </a:t>
            </a:r>
            <a:r>
              <a:rPr lang="es-CL" dirty="0" err="1" smtClean="0"/>
              <a:t>mapred</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8904" y="1828800"/>
            <a:ext cx="7661042" cy="4351338"/>
          </a:xfr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28</a:t>
            </a:fld>
            <a:endParaRPr lang="en-US"/>
          </a:p>
        </p:txBody>
      </p:sp>
    </p:spTree>
    <p:extLst>
      <p:ext uri="{BB962C8B-B14F-4D97-AF65-F5344CB8AC3E}">
        <p14:creationId xmlns:p14="http://schemas.microsoft.com/office/powerpoint/2010/main" val="2246157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Configuración del </a:t>
            </a:r>
            <a:r>
              <a:rPr lang="es-CL" dirty="0" err="1" smtClean="0"/>
              <a:t>Yarn</a:t>
            </a:r>
            <a:endParaRPr lang="en-US" dirty="0"/>
          </a:p>
        </p:txBody>
      </p:sp>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5788" y="1828800"/>
            <a:ext cx="7307275" cy="4351338"/>
          </a:xfr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29</a:t>
            </a:fld>
            <a:endParaRPr lang="en-US"/>
          </a:p>
        </p:txBody>
      </p:sp>
    </p:spTree>
    <p:extLst>
      <p:ext uri="{BB962C8B-B14F-4D97-AF65-F5344CB8AC3E}">
        <p14:creationId xmlns:p14="http://schemas.microsoft.com/office/powerpoint/2010/main" val="271063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Objetivos específicos</a:t>
            </a: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03434275"/>
              </p:ext>
            </p:extLst>
          </p:nvPr>
        </p:nvGraphicFramePr>
        <p:xfrm>
          <a:off x="865416" y="1828800"/>
          <a:ext cx="10089096" cy="4351338"/>
        </p:xfrm>
        <a:graphic>
          <a:graphicData uri="http://schemas.openxmlformats.org/drawingml/2006/table">
            <a:tbl>
              <a:tblPr firstRow="1" firstCol="1" bandRow="1">
                <a:tableStyleId>{5C22544A-7EE6-4342-B048-85BDC9FD1C3A}</a:tableStyleId>
              </a:tblPr>
              <a:tblGrid>
                <a:gridCol w="1196569">
                  <a:extLst>
                    <a:ext uri="{9D8B030D-6E8A-4147-A177-3AD203B41FA5}">
                      <a16:colId xmlns:a16="http://schemas.microsoft.com/office/drawing/2014/main" val="2559051276"/>
                    </a:ext>
                  </a:extLst>
                </a:gridCol>
                <a:gridCol w="1641898">
                  <a:extLst>
                    <a:ext uri="{9D8B030D-6E8A-4147-A177-3AD203B41FA5}">
                      <a16:colId xmlns:a16="http://schemas.microsoft.com/office/drawing/2014/main" val="2181185047"/>
                    </a:ext>
                  </a:extLst>
                </a:gridCol>
                <a:gridCol w="2559636">
                  <a:extLst>
                    <a:ext uri="{9D8B030D-6E8A-4147-A177-3AD203B41FA5}">
                      <a16:colId xmlns:a16="http://schemas.microsoft.com/office/drawing/2014/main" val="1907452128"/>
                    </a:ext>
                  </a:extLst>
                </a:gridCol>
                <a:gridCol w="1563663">
                  <a:extLst>
                    <a:ext uri="{9D8B030D-6E8A-4147-A177-3AD203B41FA5}">
                      <a16:colId xmlns:a16="http://schemas.microsoft.com/office/drawing/2014/main" val="3145104740"/>
                    </a:ext>
                  </a:extLst>
                </a:gridCol>
                <a:gridCol w="1422244">
                  <a:extLst>
                    <a:ext uri="{9D8B030D-6E8A-4147-A177-3AD203B41FA5}">
                      <a16:colId xmlns:a16="http://schemas.microsoft.com/office/drawing/2014/main" val="3561695596"/>
                    </a:ext>
                  </a:extLst>
                </a:gridCol>
                <a:gridCol w="1705086">
                  <a:extLst>
                    <a:ext uri="{9D8B030D-6E8A-4147-A177-3AD203B41FA5}">
                      <a16:colId xmlns:a16="http://schemas.microsoft.com/office/drawing/2014/main" val="532613462"/>
                    </a:ext>
                  </a:extLst>
                </a:gridCol>
              </a:tblGrid>
              <a:tr h="435134">
                <a:tc>
                  <a:txBody>
                    <a:bodyPr/>
                    <a:lstStyle/>
                    <a:p>
                      <a:pPr algn="just">
                        <a:lnSpc>
                          <a:spcPct val="115000"/>
                        </a:lnSpc>
                        <a:spcAft>
                          <a:spcPts val="0"/>
                        </a:spcAft>
                      </a:pPr>
                      <a:r>
                        <a:rPr lang="es-CL" sz="800">
                          <a:effectLst/>
                        </a:rPr>
                        <a:t>Objetivo específicos</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Situación Actual</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Objetivo especifico</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Situación esperada</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Métricas</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Criterio de éxito</a:t>
                      </a:r>
                      <a:endParaRPr lang="en-US" sz="800">
                        <a:effectLst/>
                        <a:latin typeface="Open Sans" panose="020B0606030504020204" pitchFamily="34" charset="0"/>
                        <a:ea typeface="Open Sans" panose="020B0606030504020204" pitchFamily="34" charset="0"/>
                      </a:endParaRPr>
                    </a:p>
                  </a:txBody>
                  <a:tcPr marL="51597" marR="51597" marT="0" marB="0"/>
                </a:tc>
                <a:extLst>
                  <a:ext uri="{0D108BD9-81ED-4DB2-BD59-A6C34878D82A}">
                    <a16:rowId xmlns:a16="http://schemas.microsoft.com/office/drawing/2014/main" val="24946275"/>
                  </a:ext>
                </a:extLst>
              </a:tr>
              <a:tr h="1160357">
                <a:tc>
                  <a:txBody>
                    <a:bodyPr/>
                    <a:lstStyle/>
                    <a:p>
                      <a:pPr algn="just">
                        <a:lnSpc>
                          <a:spcPct val="115000"/>
                        </a:lnSpc>
                        <a:spcAft>
                          <a:spcPts val="0"/>
                        </a:spcAft>
                      </a:pPr>
                      <a:r>
                        <a:rPr lang="en-US" sz="800">
                          <a:effectLst/>
                        </a:rPr>
                        <a:t>1</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Desconocimiento de herramientas y software Open Source que trabajen en conjunto con hadoop.</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Identificar la tecnología, herramientas de software y requerimientos de hardware necesarios para la implementación de un ambiente de Big data.</a:t>
                      </a:r>
                      <a:endParaRPr lang="en-US" sz="800">
                        <a:effectLst/>
                      </a:endParaRPr>
                    </a:p>
                    <a:p>
                      <a:pPr algn="just">
                        <a:lnSpc>
                          <a:spcPct val="115000"/>
                        </a:lnSpc>
                        <a:spcAft>
                          <a:spcPts val="0"/>
                        </a:spcAft>
                      </a:pPr>
                      <a:r>
                        <a:rPr lang="es-CL" sz="800">
                          <a:effectLst/>
                        </a:rPr>
                        <a:t> </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Generar un documento de memoria, el cual contenga la información del ambiente big data.</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Documentos con información relevantes</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Documento con información relevante &gt;= 100%</a:t>
                      </a:r>
                      <a:endParaRPr lang="en-US" sz="800">
                        <a:effectLst/>
                        <a:latin typeface="Open Sans" panose="020B0606030504020204" pitchFamily="34" charset="0"/>
                        <a:ea typeface="Open Sans" panose="020B0606030504020204" pitchFamily="34" charset="0"/>
                      </a:endParaRPr>
                    </a:p>
                  </a:txBody>
                  <a:tcPr marL="51597" marR="51597" marT="0" marB="0"/>
                </a:tc>
                <a:extLst>
                  <a:ext uri="{0D108BD9-81ED-4DB2-BD59-A6C34878D82A}">
                    <a16:rowId xmlns:a16="http://schemas.microsoft.com/office/drawing/2014/main" val="2984430795"/>
                  </a:ext>
                </a:extLst>
              </a:tr>
              <a:tr h="1015312">
                <a:tc>
                  <a:txBody>
                    <a:bodyPr/>
                    <a:lstStyle/>
                    <a:p>
                      <a:pPr algn="just">
                        <a:lnSpc>
                          <a:spcPct val="115000"/>
                        </a:lnSpc>
                        <a:spcAft>
                          <a:spcPts val="0"/>
                        </a:spcAft>
                      </a:pPr>
                      <a:r>
                        <a:rPr lang="en-US" sz="800">
                          <a:effectLst/>
                        </a:rPr>
                        <a:t>2</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Manejo de volúmenes de información de forma manual en discos </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Realizar el montaje, configuración e integración de las herramientas para la construcción del ambiente de Big data</a:t>
                      </a:r>
                      <a:endParaRPr lang="en-US" sz="800">
                        <a:effectLst/>
                      </a:endParaRPr>
                    </a:p>
                    <a:p>
                      <a:pPr algn="just">
                        <a:lnSpc>
                          <a:spcPct val="115000"/>
                        </a:lnSpc>
                        <a:spcAft>
                          <a:spcPts val="0"/>
                        </a:spcAft>
                      </a:pPr>
                      <a:r>
                        <a:rPr lang="es-CL" sz="800">
                          <a:effectLst/>
                        </a:rPr>
                        <a:t> </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Realizar la elevación de los servicios de la herramienta hadoop</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Elevación de servicios – no elevación de los servicios </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Elevación de servicios =5</a:t>
                      </a:r>
                      <a:endParaRPr lang="en-US" sz="800">
                        <a:effectLst/>
                        <a:latin typeface="Open Sans" panose="020B0606030504020204" pitchFamily="34" charset="0"/>
                        <a:ea typeface="Open Sans" panose="020B0606030504020204" pitchFamily="34" charset="0"/>
                      </a:endParaRPr>
                    </a:p>
                  </a:txBody>
                  <a:tcPr marL="51597" marR="51597" marT="0" marB="0"/>
                </a:tc>
                <a:extLst>
                  <a:ext uri="{0D108BD9-81ED-4DB2-BD59-A6C34878D82A}">
                    <a16:rowId xmlns:a16="http://schemas.microsoft.com/office/drawing/2014/main" val="282286596"/>
                  </a:ext>
                </a:extLst>
              </a:tr>
              <a:tr h="725223">
                <a:tc>
                  <a:txBody>
                    <a:bodyPr/>
                    <a:lstStyle/>
                    <a:p>
                      <a:pPr algn="just">
                        <a:lnSpc>
                          <a:spcPct val="115000"/>
                        </a:lnSpc>
                        <a:spcAft>
                          <a:spcPts val="0"/>
                        </a:spcAft>
                      </a:pPr>
                      <a:r>
                        <a:rPr lang="en-US" sz="800">
                          <a:effectLst/>
                        </a:rPr>
                        <a:t>3</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Sin casos de estudios</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Diseñar el caso de estudio que se utilizara para realizar las pruebas del ambiente configurado</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Realizar casos de estudios para las pruebas de ambiente </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Casos de estudios </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&gt;=60% de casos de estudios</a:t>
                      </a:r>
                      <a:endParaRPr lang="en-US" sz="800">
                        <a:effectLst/>
                        <a:latin typeface="Open Sans" panose="020B0606030504020204" pitchFamily="34" charset="0"/>
                        <a:ea typeface="Open Sans" panose="020B0606030504020204" pitchFamily="34" charset="0"/>
                      </a:endParaRPr>
                    </a:p>
                  </a:txBody>
                  <a:tcPr marL="51597" marR="51597" marT="0" marB="0"/>
                </a:tc>
                <a:extLst>
                  <a:ext uri="{0D108BD9-81ED-4DB2-BD59-A6C34878D82A}">
                    <a16:rowId xmlns:a16="http://schemas.microsoft.com/office/drawing/2014/main" val="22616338"/>
                  </a:ext>
                </a:extLst>
              </a:tr>
              <a:tr h="1015312">
                <a:tc>
                  <a:txBody>
                    <a:bodyPr/>
                    <a:lstStyle/>
                    <a:p>
                      <a:pPr algn="just">
                        <a:lnSpc>
                          <a:spcPct val="115000"/>
                        </a:lnSpc>
                        <a:spcAft>
                          <a:spcPts val="0"/>
                        </a:spcAft>
                      </a:pPr>
                      <a:r>
                        <a:rPr lang="en-US" sz="800">
                          <a:effectLst/>
                        </a:rPr>
                        <a:t>4</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dirty="0">
                          <a:effectLst/>
                        </a:rPr>
                        <a:t>Sin implementación de las herramientas</a:t>
                      </a:r>
                      <a:endParaRPr lang="en-US" sz="800" dirty="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Implementar la herramienta hadoop y sus servicios derivados</a:t>
                      </a:r>
                      <a:endParaRPr lang="en-US" sz="800">
                        <a:effectLst/>
                      </a:endParaRPr>
                    </a:p>
                    <a:p>
                      <a:pPr algn="just">
                        <a:lnSpc>
                          <a:spcPct val="115000"/>
                        </a:lnSpc>
                        <a:spcAft>
                          <a:spcPts val="0"/>
                        </a:spcAft>
                      </a:pPr>
                      <a:r>
                        <a:rPr lang="es-CL" sz="800">
                          <a:effectLst/>
                        </a:rPr>
                        <a:t> </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Montaje de la herramienta hadoop con todos los servicios derivados open source</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a:effectLst/>
                        </a:rPr>
                        <a:t>N° de servicios </a:t>
                      </a:r>
                      <a:endParaRPr lang="en-US" sz="800">
                        <a:effectLst/>
                        <a:latin typeface="Open Sans" panose="020B0606030504020204" pitchFamily="34" charset="0"/>
                        <a:ea typeface="Open Sans" panose="020B0606030504020204" pitchFamily="34" charset="0"/>
                      </a:endParaRPr>
                    </a:p>
                  </a:txBody>
                  <a:tcPr marL="51597" marR="51597" marT="0" marB="0"/>
                </a:tc>
                <a:tc>
                  <a:txBody>
                    <a:bodyPr/>
                    <a:lstStyle/>
                    <a:p>
                      <a:pPr algn="just">
                        <a:lnSpc>
                          <a:spcPct val="115000"/>
                        </a:lnSpc>
                        <a:spcAft>
                          <a:spcPts val="0"/>
                        </a:spcAft>
                      </a:pPr>
                      <a:r>
                        <a:rPr lang="es-CL" sz="800" dirty="0">
                          <a:effectLst/>
                        </a:rPr>
                        <a:t>&gt;=3 servicios</a:t>
                      </a:r>
                      <a:endParaRPr lang="en-US" sz="800" dirty="0">
                        <a:effectLst/>
                        <a:latin typeface="Open Sans" panose="020B0606030504020204" pitchFamily="34" charset="0"/>
                        <a:ea typeface="Open Sans" panose="020B0606030504020204" pitchFamily="34" charset="0"/>
                      </a:endParaRPr>
                    </a:p>
                  </a:txBody>
                  <a:tcPr marL="51597" marR="51597" marT="0" marB="0"/>
                </a:tc>
                <a:extLst>
                  <a:ext uri="{0D108BD9-81ED-4DB2-BD59-A6C34878D82A}">
                    <a16:rowId xmlns:a16="http://schemas.microsoft.com/office/drawing/2014/main" val="2813554767"/>
                  </a:ext>
                </a:extLst>
              </a:tr>
            </a:tbl>
          </a:graphicData>
        </a:graphic>
      </p:graphicFrame>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3</a:t>
            </a:fld>
            <a:endParaRPr lang="en-US"/>
          </a:p>
        </p:txBody>
      </p:sp>
    </p:spTree>
    <p:extLst>
      <p:ext uri="{BB962C8B-B14F-4D97-AF65-F5344CB8AC3E}">
        <p14:creationId xmlns:p14="http://schemas.microsoft.com/office/powerpoint/2010/main" val="23713075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Servicios de </a:t>
            </a:r>
            <a:r>
              <a:rPr lang="es-CL" dirty="0" err="1" smtClean="0"/>
              <a:t>Yarn</a:t>
            </a:r>
            <a:endParaRPr lang="en-US" dirty="0"/>
          </a:p>
        </p:txBody>
      </p:sp>
      <p:sp>
        <p:nvSpPr>
          <p:cNvPr id="3" name="Marcador de contenido 2"/>
          <p:cNvSpPr>
            <a:spLocks noGrp="1"/>
          </p:cNvSpPr>
          <p:nvPr>
            <p:ph idx="1"/>
          </p:nvPr>
        </p:nvSpPr>
        <p:spPr>
          <a:xfrm>
            <a:off x="838200" y="1825625"/>
            <a:ext cx="10515600" cy="2008438"/>
          </a:xfrm>
        </p:spPr>
        <p:txBody>
          <a:bodyPr/>
          <a:lstStyle/>
          <a:p>
            <a:r>
              <a:rPr lang="es-CL" dirty="0" smtClean="0"/>
              <a:t>Para elevar todos los servicios de </a:t>
            </a:r>
            <a:r>
              <a:rPr lang="es-CL" dirty="0" err="1" smtClean="0"/>
              <a:t>mapreduce</a:t>
            </a:r>
            <a:r>
              <a:rPr lang="es-CL" dirty="0" smtClean="0"/>
              <a:t> se utiliza </a:t>
            </a:r>
            <a:r>
              <a:rPr lang="es-CL" b="1" dirty="0" smtClean="0"/>
              <a:t>Start-yarn.sh, </a:t>
            </a:r>
            <a:r>
              <a:rPr lang="es-CL" dirty="0" smtClean="0"/>
              <a:t>el cual desplegara los siguientes servicios:</a:t>
            </a:r>
          </a:p>
          <a:p>
            <a:r>
              <a:rPr lang="en-US" b="1" dirty="0" err="1"/>
              <a:t>NodeManager</a:t>
            </a:r>
            <a:endParaRPr lang="en-US" dirty="0"/>
          </a:p>
          <a:p>
            <a:r>
              <a:rPr lang="en-US" b="1" dirty="0" err="1"/>
              <a:t>ResourceManager</a:t>
            </a:r>
            <a:endParaRPr lang="en-US" dirty="0"/>
          </a:p>
          <a:p>
            <a:endParaRPr lang="en-US" dirty="0"/>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3978442" y="2829844"/>
            <a:ext cx="8101263" cy="3635124"/>
          </a:xfrm>
          <a:prstGeom prst="rect">
            <a:avLst/>
          </a:prstGeom>
        </p:spPr>
      </p:pic>
      <p:sp>
        <p:nvSpPr>
          <p:cNvPr id="5" name="Marcador de número de diapositiva 4"/>
          <p:cNvSpPr>
            <a:spLocks noGrp="1"/>
          </p:cNvSpPr>
          <p:nvPr>
            <p:ph type="sldNum" sz="quarter" idx="12"/>
          </p:nvPr>
        </p:nvSpPr>
        <p:spPr/>
        <p:txBody>
          <a:bodyPr>
            <a:normAutofit lnSpcReduction="10000"/>
          </a:bodyPr>
          <a:lstStyle/>
          <a:p>
            <a:fld id="{C43C9DFD-1FE3-416B-BB01-0589EEA7761C}" type="slidenum">
              <a:rPr lang="en-US" smtClean="0"/>
              <a:t>30</a:t>
            </a:fld>
            <a:endParaRPr lang="en-US"/>
          </a:p>
        </p:txBody>
      </p:sp>
    </p:spTree>
    <p:extLst>
      <p:ext uri="{BB962C8B-B14F-4D97-AF65-F5344CB8AC3E}">
        <p14:creationId xmlns:p14="http://schemas.microsoft.com/office/powerpoint/2010/main" val="3832680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Pruebas con datos </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1902790"/>
            <a:ext cx="8594725" cy="4203357"/>
          </a:xfrm>
        </p:spPr>
      </p:pic>
      <p:sp>
        <p:nvSpPr>
          <p:cNvPr id="5" name="CuadroTexto 4"/>
          <p:cNvSpPr txBox="1"/>
          <p:nvPr/>
        </p:nvSpPr>
        <p:spPr>
          <a:xfrm>
            <a:off x="838200" y="1482141"/>
            <a:ext cx="10026316" cy="646331"/>
          </a:xfrm>
          <a:prstGeom prst="rect">
            <a:avLst/>
          </a:prstGeom>
          <a:noFill/>
        </p:spPr>
        <p:txBody>
          <a:bodyPr wrap="square" rtlCol="0">
            <a:spAutoFit/>
          </a:bodyPr>
          <a:lstStyle/>
          <a:p>
            <a:r>
              <a:rPr lang="es-CL" dirty="0" smtClean="0"/>
              <a:t>En la siguiente imagen se muestran los códigos para realizar un entorno de pruebas, y observar como funciona esta plataforma con datos. </a:t>
            </a:r>
            <a:endParaRPr lang="en-US" dirty="0"/>
          </a:p>
        </p:txBody>
      </p:sp>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31</a:t>
            </a:fld>
            <a:endParaRPr lang="en-US"/>
          </a:p>
        </p:txBody>
      </p:sp>
    </p:spTree>
    <p:extLst>
      <p:ext uri="{BB962C8B-B14F-4D97-AF65-F5344CB8AC3E}">
        <p14:creationId xmlns:p14="http://schemas.microsoft.com/office/powerpoint/2010/main" val="25745132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Plataforma </a:t>
            </a:r>
            <a:r>
              <a:rPr lang="es-CL" dirty="0" err="1" smtClean="0"/>
              <a:t>MapReduce</a:t>
            </a:r>
            <a:r>
              <a:rPr lang="es-CL" dirty="0" smtClean="0"/>
              <a:t> </a:t>
            </a:r>
            <a:r>
              <a:rPr lang="es-CL" dirty="0" err="1" smtClean="0"/>
              <a:t>Yarn</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1902790"/>
            <a:ext cx="8594725" cy="4203357"/>
          </a:xfr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32</a:t>
            </a:fld>
            <a:endParaRPr lang="en-US"/>
          </a:p>
        </p:txBody>
      </p:sp>
    </p:spTree>
    <p:extLst>
      <p:ext uri="{BB962C8B-B14F-4D97-AF65-F5344CB8AC3E}">
        <p14:creationId xmlns:p14="http://schemas.microsoft.com/office/powerpoint/2010/main" val="41744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Tareas </a:t>
            </a:r>
            <a:r>
              <a:rPr lang="es-CL" dirty="0" err="1" smtClean="0"/>
              <a:t>MapReduce</a:t>
            </a:r>
            <a:r>
              <a:rPr lang="es-CL" dirty="0" smtClean="0"/>
              <a:t> </a:t>
            </a:r>
            <a:endParaRPr lang="en-US"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1902790"/>
            <a:ext cx="8594725" cy="4203357"/>
          </a:xfr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33</a:t>
            </a:fld>
            <a:endParaRPr lang="en-US"/>
          </a:p>
        </p:txBody>
      </p:sp>
    </p:spTree>
    <p:extLst>
      <p:ext uri="{BB962C8B-B14F-4D97-AF65-F5344CB8AC3E}">
        <p14:creationId xmlns:p14="http://schemas.microsoft.com/office/powerpoint/2010/main" val="3244199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Trazabilidad(Prioridad Método Moscow)</a:t>
            </a: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144456086"/>
              </p:ext>
            </p:extLst>
          </p:nvPr>
        </p:nvGraphicFramePr>
        <p:xfrm>
          <a:off x="408211" y="2132798"/>
          <a:ext cx="10546300" cy="4581830"/>
        </p:xfrm>
        <a:graphic>
          <a:graphicData uri="http://schemas.openxmlformats.org/drawingml/2006/table">
            <a:tbl>
              <a:tblPr firstRow="1" firstCol="1" bandRow="1">
                <a:tableStyleId>{5C22544A-7EE6-4342-B048-85BDC9FD1C3A}</a:tableStyleId>
              </a:tblPr>
              <a:tblGrid>
                <a:gridCol w="718460">
                  <a:extLst>
                    <a:ext uri="{9D8B030D-6E8A-4147-A177-3AD203B41FA5}">
                      <a16:colId xmlns:a16="http://schemas.microsoft.com/office/drawing/2014/main" val="3322364783"/>
                    </a:ext>
                  </a:extLst>
                </a:gridCol>
                <a:gridCol w="7331529">
                  <a:extLst>
                    <a:ext uri="{9D8B030D-6E8A-4147-A177-3AD203B41FA5}">
                      <a16:colId xmlns:a16="http://schemas.microsoft.com/office/drawing/2014/main" val="3703585198"/>
                    </a:ext>
                  </a:extLst>
                </a:gridCol>
                <a:gridCol w="1371600">
                  <a:extLst>
                    <a:ext uri="{9D8B030D-6E8A-4147-A177-3AD203B41FA5}">
                      <a16:colId xmlns:a16="http://schemas.microsoft.com/office/drawing/2014/main" val="3689524205"/>
                    </a:ext>
                  </a:extLst>
                </a:gridCol>
                <a:gridCol w="1124711">
                  <a:extLst>
                    <a:ext uri="{9D8B030D-6E8A-4147-A177-3AD203B41FA5}">
                      <a16:colId xmlns:a16="http://schemas.microsoft.com/office/drawing/2014/main" val="523661066"/>
                    </a:ext>
                  </a:extLst>
                </a:gridCol>
              </a:tblGrid>
              <a:tr h="1132226">
                <a:tc>
                  <a:txBody>
                    <a:bodyPr/>
                    <a:lstStyle/>
                    <a:p>
                      <a:pPr algn="just">
                        <a:lnSpc>
                          <a:spcPct val="115000"/>
                        </a:lnSpc>
                        <a:spcBef>
                          <a:spcPts val="100"/>
                        </a:spcBef>
                        <a:spcAft>
                          <a:spcPts val="0"/>
                        </a:spcAft>
                      </a:pPr>
                      <a:r>
                        <a:rPr lang="es-CL" sz="1200" dirty="0">
                          <a:effectLst/>
                        </a:rPr>
                        <a:t>ID</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15000"/>
                        </a:lnSpc>
                        <a:spcBef>
                          <a:spcPts val="100"/>
                        </a:spcBef>
                        <a:spcAft>
                          <a:spcPts val="0"/>
                        </a:spcAft>
                      </a:pPr>
                      <a:r>
                        <a:rPr lang="es-CL" sz="1200" dirty="0">
                          <a:effectLst/>
                        </a:rPr>
                        <a:t>Requerimiento</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15000"/>
                        </a:lnSpc>
                        <a:spcBef>
                          <a:spcPts val="100"/>
                        </a:spcBef>
                        <a:spcAft>
                          <a:spcPts val="0"/>
                        </a:spcAft>
                      </a:pPr>
                      <a:r>
                        <a:rPr lang="es-CL" sz="1200" dirty="0">
                          <a:effectLst/>
                        </a:rPr>
                        <a:t>Prioridad</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15000"/>
                        </a:lnSpc>
                        <a:spcBef>
                          <a:spcPts val="100"/>
                        </a:spcBef>
                        <a:spcAft>
                          <a:spcPts val="0"/>
                        </a:spcAft>
                      </a:pPr>
                      <a:r>
                        <a:rPr lang="es-CL" sz="1200" dirty="0">
                          <a:effectLst/>
                        </a:rPr>
                        <a:t>Historias de Usuario</a:t>
                      </a:r>
                      <a:endParaRPr lang="en-US" sz="1200" dirty="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2768973703"/>
                  </a:ext>
                </a:extLst>
              </a:tr>
              <a:tr h="696754">
                <a:tc>
                  <a:txBody>
                    <a:bodyPr/>
                    <a:lstStyle/>
                    <a:p>
                      <a:pPr algn="just">
                        <a:lnSpc>
                          <a:spcPct val="115000"/>
                        </a:lnSpc>
                        <a:spcBef>
                          <a:spcPts val="100"/>
                        </a:spcBef>
                        <a:spcAft>
                          <a:spcPts val="0"/>
                        </a:spcAft>
                      </a:pPr>
                      <a:r>
                        <a:rPr lang="es-CL" sz="1200" dirty="0">
                          <a:effectLst/>
                        </a:rPr>
                        <a:t>RQF1</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l">
                        <a:lnSpc>
                          <a:spcPct val="150000"/>
                        </a:lnSpc>
                        <a:spcBef>
                          <a:spcPts val="100"/>
                        </a:spcBef>
                        <a:spcAft>
                          <a:spcPts val="0"/>
                        </a:spcAft>
                      </a:pPr>
                      <a:r>
                        <a:rPr lang="es-CL" sz="1200" dirty="0">
                          <a:effectLst/>
                        </a:rPr>
                        <a:t>El usuario debe ser capaz de leer la guía de instalación de la herramienta </a:t>
                      </a:r>
                      <a:r>
                        <a:rPr lang="es-CL" sz="1200" dirty="0" err="1">
                          <a:effectLst/>
                        </a:rPr>
                        <a:t>hadoop</a:t>
                      </a:r>
                      <a:r>
                        <a:rPr lang="es-CL" sz="1200" dirty="0">
                          <a:effectLst/>
                        </a:rPr>
                        <a:t> y sus servicios</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C-COULD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H.U 1 H.U6</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364075152"/>
                  </a:ext>
                </a:extLst>
              </a:tr>
              <a:tr h="478780">
                <a:tc>
                  <a:txBody>
                    <a:bodyPr/>
                    <a:lstStyle/>
                    <a:p>
                      <a:pPr algn="just">
                        <a:lnSpc>
                          <a:spcPct val="115000"/>
                        </a:lnSpc>
                        <a:spcBef>
                          <a:spcPts val="100"/>
                        </a:spcBef>
                        <a:spcAft>
                          <a:spcPts val="0"/>
                        </a:spcAft>
                      </a:pPr>
                      <a:r>
                        <a:rPr lang="es-CL" sz="1200">
                          <a:effectLst/>
                        </a:rPr>
                        <a:t>RQF2</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tabLst>
                          <a:tab pos="812800" algn="l"/>
                          <a:tab pos="813435" algn="l"/>
                        </a:tabLst>
                      </a:pPr>
                      <a:r>
                        <a:rPr lang="es-CL" sz="1200" dirty="0">
                          <a:effectLst/>
                        </a:rPr>
                        <a:t>EL usuario debe ser capaz de iniciar la aplicación virtual box para llegar al ambiente </a:t>
                      </a:r>
                      <a:r>
                        <a:rPr lang="es-CL" sz="1200" dirty="0" err="1">
                          <a:effectLst/>
                        </a:rPr>
                        <a:t>hadoop</a:t>
                      </a:r>
                      <a:endParaRPr lang="en-US" sz="1200" dirty="0">
                        <a:effectLst/>
                      </a:endParaRPr>
                    </a:p>
                    <a:p>
                      <a:pPr algn="just">
                        <a:lnSpc>
                          <a:spcPct val="115000"/>
                        </a:lnSpc>
                        <a:spcBef>
                          <a:spcPts val="100"/>
                        </a:spcBef>
                        <a:spcAft>
                          <a:spcPts val="0"/>
                        </a:spcAft>
                      </a:pPr>
                      <a:r>
                        <a:rPr lang="es-CL" sz="1200" dirty="0">
                          <a:effectLst/>
                        </a:rPr>
                        <a:t> </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S-SHOULD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H.U 1</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4293546799"/>
                  </a:ext>
                </a:extLst>
              </a:tr>
              <a:tr h="348377">
                <a:tc>
                  <a:txBody>
                    <a:bodyPr/>
                    <a:lstStyle/>
                    <a:p>
                      <a:pPr algn="just">
                        <a:lnSpc>
                          <a:spcPct val="115000"/>
                        </a:lnSpc>
                        <a:spcBef>
                          <a:spcPts val="100"/>
                        </a:spcBef>
                        <a:spcAft>
                          <a:spcPts val="0"/>
                        </a:spcAft>
                      </a:pPr>
                      <a:r>
                        <a:rPr lang="es-CL" sz="1200">
                          <a:effectLst/>
                        </a:rPr>
                        <a:t>RQF3</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dirty="0">
                          <a:effectLst/>
                        </a:rPr>
                        <a:t>La plataforma debe mostrar los servicios elevados para la utilización de la herramienta </a:t>
                      </a:r>
                      <a:r>
                        <a:rPr lang="es-CL" sz="1200" dirty="0" err="1">
                          <a:effectLst/>
                        </a:rPr>
                        <a:t>hadoop</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C-COULD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H.U 2</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1385650401"/>
                  </a:ext>
                </a:extLst>
              </a:tr>
              <a:tr h="528174">
                <a:tc>
                  <a:txBody>
                    <a:bodyPr/>
                    <a:lstStyle/>
                    <a:p>
                      <a:pPr algn="just">
                        <a:lnSpc>
                          <a:spcPct val="115000"/>
                        </a:lnSpc>
                        <a:spcBef>
                          <a:spcPts val="100"/>
                        </a:spcBef>
                        <a:spcAft>
                          <a:spcPts val="0"/>
                        </a:spcAft>
                      </a:pPr>
                      <a:r>
                        <a:rPr lang="es-CL" sz="1200">
                          <a:effectLst/>
                        </a:rPr>
                        <a:t>RQF4</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a:effectLst/>
                        </a:rPr>
                        <a:t>El usuario debe poder acceder a las plataformas de los servicios elevados y ver su interfaz de plataforma</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C-COULD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H.U 3</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1301001927"/>
                  </a:ext>
                </a:extLst>
              </a:tr>
              <a:tr h="348377">
                <a:tc>
                  <a:txBody>
                    <a:bodyPr/>
                    <a:lstStyle/>
                    <a:p>
                      <a:pPr algn="just">
                        <a:lnSpc>
                          <a:spcPct val="115000"/>
                        </a:lnSpc>
                        <a:spcBef>
                          <a:spcPts val="100"/>
                        </a:spcBef>
                        <a:spcAft>
                          <a:spcPts val="0"/>
                        </a:spcAft>
                      </a:pPr>
                      <a:r>
                        <a:rPr lang="es-CL" sz="1200">
                          <a:effectLst/>
                        </a:rPr>
                        <a:t>RQF5</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spc="-15" dirty="0">
                          <a:effectLst/>
                        </a:rPr>
                        <a:t>El </a:t>
                      </a:r>
                      <a:r>
                        <a:rPr lang="es-CL" sz="1200" dirty="0">
                          <a:effectLst/>
                        </a:rPr>
                        <a:t>usuario podrá realizar pruebas en el ambiente </a:t>
                      </a:r>
                      <a:r>
                        <a:rPr lang="es-CL" sz="1200" dirty="0" err="1">
                          <a:effectLst/>
                        </a:rPr>
                        <a:t>hadoop</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S-SHOULD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 U 4</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3666824138"/>
                  </a:ext>
                </a:extLst>
              </a:tr>
              <a:tr h="348377">
                <a:tc>
                  <a:txBody>
                    <a:bodyPr/>
                    <a:lstStyle/>
                    <a:p>
                      <a:pPr algn="just">
                        <a:lnSpc>
                          <a:spcPct val="115000"/>
                        </a:lnSpc>
                        <a:spcBef>
                          <a:spcPts val="100"/>
                        </a:spcBef>
                        <a:spcAft>
                          <a:spcPts val="0"/>
                        </a:spcAft>
                      </a:pPr>
                      <a:r>
                        <a:rPr lang="es-CL" sz="1200">
                          <a:effectLst/>
                        </a:rPr>
                        <a:t>RQF6</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spc="-15" dirty="0">
                          <a:effectLst/>
                        </a:rPr>
                        <a:t>El usuario debe ser capaz de agregar, modificar y eliminar datos</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M-MUST</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H.U.7</a:t>
                      </a:r>
                      <a:endParaRPr lang="en-US" sz="1200" dirty="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2562826569"/>
                  </a:ext>
                </a:extLst>
              </a:tr>
              <a:tr h="348377">
                <a:tc>
                  <a:txBody>
                    <a:bodyPr/>
                    <a:lstStyle/>
                    <a:p>
                      <a:pPr algn="just">
                        <a:lnSpc>
                          <a:spcPct val="115000"/>
                        </a:lnSpc>
                        <a:spcBef>
                          <a:spcPts val="100"/>
                        </a:spcBef>
                        <a:spcAft>
                          <a:spcPts val="0"/>
                        </a:spcAft>
                      </a:pPr>
                      <a:r>
                        <a:rPr lang="es-CL" sz="1200">
                          <a:effectLst/>
                        </a:rPr>
                        <a:t>RQF7</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dirty="0">
                          <a:effectLst/>
                        </a:rPr>
                        <a:t>El usuario debe capaz de dar seguimiento a sus datos en la plataforma elevada por </a:t>
                      </a:r>
                      <a:r>
                        <a:rPr lang="es-CL" sz="1200" dirty="0" err="1">
                          <a:effectLst/>
                        </a:rPr>
                        <a:t>hadoop</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C-COULD</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H.U8</a:t>
                      </a:r>
                      <a:endParaRPr lang="en-US" sz="1200" dirty="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82173603"/>
                  </a:ext>
                </a:extLst>
              </a:tr>
              <a:tr h="348377">
                <a:tc>
                  <a:txBody>
                    <a:bodyPr/>
                    <a:lstStyle/>
                    <a:p>
                      <a:pPr algn="just">
                        <a:lnSpc>
                          <a:spcPct val="115000"/>
                        </a:lnSpc>
                        <a:spcBef>
                          <a:spcPts val="100"/>
                        </a:spcBef>
                        <a:spcAft>
                          <a:spcPts val="0"/>
                        </a:spcAft>
                      </a:pPr>
                      <a:r>
                        <a:rPr lang="es-CL" sz="1200">
                          <a:effectLst/>
                        </a:rPr>
                        <a:t>RQF8</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dirty="0">
                          <a:effectLst/>
                        </a:rPr>
                        <a:t>El usuario debe ser capaz de leer y entender la guía de instalación de las herramientas Apaches</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M-MUST</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H.U 9</a:t>
                      </a:r>
                      <a:endParaRPr lang="en-US" sz="1200" dirty="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855812280"/>
                  </a:ext>
                </a:extLst>
              </a:tr>
            </a:tbl>
          </a:graphicData>
        </a:graphic>
      </p:graphicFrame>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4</a:t>
            </a:fld>
            <a:endParaRPr lang="en-US"/>
          </a:p>
        </p:txBody>
      </p:sp>
    </p:spTree>
    <p:extLst>
      <p:ext uri="{BB962C8B-B14F-4D97-AF65-F5344CB8AC3E}">
        <p14:creationId xmlns:p14="http://schemas.microsoft.com/office/powerpoint/2010/main" val="4075720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Metodología</a:t>
            </a:r>
            <a:r>
              <a:rPr lang="en-US" dirty="0"/>
              <a:t> Scrum</a:t>
            </a:r>
          </a:p>
        </p:txBody>
      </p:sp>
      <p:sp>
        <p:nvSpPr>
          <p:cNvPr id="3" name="Marcador de contenido 2"/>
          <p:cNvSpPr>
            <a:spLocks noGrp="1"/>
          </p:cNvSpPr>
          <p:nvPr>
            <p:ph idx="1"/>
          </p:nvPr>
        </p:nvSpPr>
        <p:spPr>
          <a:xfrm>
            <a:off x="487017" y="1828801"/>
            <a:ext cx="9370215" cy="834886"/>
          </a:xfrm>
        </p:spPr>
        <p:txBody>
          <a:bodyPr/>
          <a:lstStyle/>
          <a:p>
            <a:r>
              <a:rPr lang="es-CL" dirty="0"/>
              <a:t>Para los Sprint tendrán una duración entre 1 y 4 semanas </a:t>
            </a:r>
          </a:p>
        </p:txBody>
      </p:sp>
      <p:grpSp>
        <p:nvGrpSpPr>
          <p:cNvPr id="4" name="Grupo 3">
            <a:extLst>
              <a:ext uri="{FF2B5EF4-FFF2-40B4-BE49-F238E27FC236}">
                <a16:creationId xmlns:a16="http://schemas.microsoft.com/office/drawing/2014/main" id="{D7631196-7A88-4256-B1BC-CFDC38DE1123}"/>
              </a:ext>
            </a:extLst>
          </p:cNvPr>
          <p:cNvGrpSpPr/>
          <p:nvPr/>
        </p:nvGrpSpPr>
        <p:grpSpPr>
          <a:xfrm>
            <a:off x="278296" y="2314714"/>
            <a:ext cx="5446644" cy="2382520"/>
            <a:chOff x="49892" y="1236898"/>
            <a:chExt cx="8992470" cy="6215823"/>
          </a:xfrm>
        </p:grpSpPr>
        <p:sp>
          <p:nvSpPr>
            <p:cNvPr id="5" name="Rectangle 3">
              <a:extLst>
                <a:ext uri="{FF2B5EF4-FFF2-40B4-BE49-F238E27FC236}">
                  <a16:creationId xmlns:a16="http://schemas.microsoft.com/office/drawing/2014/main" id="{895EA870-C605-4193-A0D3-40EBDAB51F42}"/>
                </a:ext>
              </a:extLst>
            </p:cNvPr>
            <p:cNvSpPr/>
            <p:nvPr/>
          </p:nvSpPr>
          <p:spPr>
            <a:xfrm>
              <a:off x="49892" y="1236898"/>
              <a:ext cx="8992470" cy="6215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0"/>
                </a:spcAft>
              </a:pPr>
              <a:r>
                <a:rPr lang="es-CL" sz="4000" b="1" kern="1200" dirty="0">
                  <a:solidFill>
                    <a:srgbClr val="FFFFFF"/>
                  </a:solidFill>
                  <a:effectLst/>
                  <a:ea typeface="Times New Roman" panose="02020603050405020304" pitchFamily="18" charset="0"/>
                  <a:cs typeface="Times New Roman" panose="02020603050405020304" pitchFamily="18" charset="0"/>
                </a:rPr>
                <a:t>FASES DEL SCRUM</a:t>
              </a:r>
              <a:endParaRPr lang="en-US" sz="1200" dirty="0">
                <a:effectLst/>
                <a:latin typeface="Times New Roman" panose="02020603050405020304" pitchFamily="18" charset="0"/>
                <a:ea typeface="Times New Roman" panose="02020603050405020304" pitchFamily="18" charset="0"/>
              </a:endParaRPr>
            </a:p>
          </p:txBody>
        </p:sp>
        <p:sp>
          <p:nvSpPr>
            <p:cNvPr id="6" name="Rectangle 4">
              <a:extLst>
                <a:ext uri="{FF2B5EF4-FFF2-40B4-BE49-F238E27FC236}">
                  <a16:creationId xmlns:a16="http://schemas.microsoft.com/office/drawing/2014/main" id="{FE99D737-7D1A-42F2-85FA-43948EE38571}"/>
                </a:ext>
              </a:extLst>
            </p:cNvPr>
            <p:cNvSpPr/>
            <p:nvPr/>
          </p:nvSpPr>
          <p:spPr>
            <a:xfrm>
              <a:off x="166693" y="2976884"/>
              <a:ext cx="1643074" cy="3643338"/>
            </a:xfrm>
            <a:prstGeom prst="rect">
              <a:avLst/>
            </a:prstGeom>
            <a:solidFill>
              <a:schemeClr val="bg2">
                <a:lumMod val="7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s-CL" sz="1600" b="1" kern="1200">
                  <a:solidFill>
                    <a:srgbClr val="000000"/>
                  </a:solidFill>
                  <a:effectLst/>
                  <a:ea typeface="Times New Roman" panose="02020603050405020304" pitchFamily="18" charset="0"/>
                  <a:cs typeface="Times New Roman" panose="02020603050405020304" pitchFamily="18" charset="0"/>
                </a:rPr>
                <a:t>INICIA</a:t>
              </a:r>
              <a:endParaRPr lang="en-US" sz="1200">
                <a:effectLst/>
                <a:latin typeface="Times New Roman" panose="02020603050405020304" pitchFamily="18" charset="0"/>
                <a:ea typeface="Times New Roman" panose="02020603050405020304" pitchFamily="18" charset="0"/>
              </a:endParaRPr>
            </a:p>
          </p:txBody>
        </p:sp>
        <p:sp>
          <p:nvSpPr>
            <p:cNvPr id="7" name="Rectangle 13">
              <a:extLst>
                <a:ext uri="{FF2B5EF4-FFF2-40B4-BE49-F238E27FC236}">
                  <a16:creationId xmlns:a16="http://schemas.microsoft.com/office/drawing/2014/main" id="{BD2356B7-D8E9-4A59-957A-DFF5F5365F57}"/>
                </a:ext>
              </a:extLst>
            </p:cNvPr>
            <p:cNvSpPr/>
            <p:nvPr/>
          </p:nvSpPr>
          <p:spPr>
            <a:xfrm>
              <a:off x="1970124" y="2977134"/>
              <a:ext cx="1643074" cy="3643338"/>
            </a:xfrm>
            <a:prstGeom prst="rect">
              <a:avLst/>
            </a:prstGeom>
            <a:solidFill>
              <a:schemeClr val="bg2">
                <a:lumMod val="7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s-CL" sz="1600" b="1" kern="1200">
                  <a:solidFill>
                    <a:srgbClr val="000000"/>
                  </a:solidFill>
                  <a:effectLst/>
                  <a:ea typeface="Times New Roman" panose="02020603050405020304" pitchFamily="18" charset="0"/>
                  <a:cs typeface="Times New Roman" panose="02020603050405020304" pitchFamily="18" charset="0"/>
                </a:rPr>
                <a:t>PLANEA Y ESTIMAR</a:t>
              </a:r>
              <a:endParaRPr lang="en-US" sz="1200">
                <a:effectLst/>
                <a:latin typeface="Times New Roman" panose="02020603050405020304" pitchFamily="18" charset="0"/>
                <a:ea typeface="Times New Roman" panose="02020603050405020304" pitchFamily="18" charset="0"/>
              </a:endParaRPr>
            </a:p>
          </p:txBody>
        </p:sp>
        <p:sp>
          <p:nvSpPr>
            <p:cNvPr id="8" name="Rectangle 14">
              <a:extLst>
                <a:ext uri="{FF2B5EF4-FFF2-40B4-BE49-F238E27FC236}">
                  <a16:creationId xmlns:a16="http://schemas.microsoft.com/office/drawing/2014/main" id="{EF698E1C-F969-4475-A895-E524F10C52A3}"/>
                </a:ext>
              </a:extLst>
            </p:cNvPr>
            <p:cNvSpPr/>
            <p:nvPr/>
          </p:nvSpPr>
          <p:spPr>
            <a:xfrm>
              <a:off x="3747715" y="2977009"/>
              <a:ext cx="1643074" cy="3643338"/>
            </a:xfrm>
            <a:prstGeom prst="rect">
              <a:avLst/>
            </a:prstGeom>
            <a:solidFill>
              <a:schemeClr val="bg2">
                <a:lumMod val="7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s-CL" sz="1600" b="1" kern="1200" dirty="0">
                  <a:solidFill>
                    <a:srgbClr val="000000"/>
                  </a:solidFill>
                  <a:effectLst/>
                  <a:ea typeface="Times New Roman" panose="02020603050405020304" pitchFamily="18" charset="0"/>
                  <a:cs typeface="Times New Roman" panose="02020603050405020304" pitchFamily="18" charset="0"/>
                </a:rPr>
                <a:t>IMPLEMENTAR</a:t>
              </a:r>
              <a:endParaRPr lang="en-US" sz="1200" dirty="0">
                <a:effectLst/>
                <a:latin typeface="Times New Roman" panose="02020603050405020304" pitchFamily="18" charset="0"/>
                <a:ea typeface="Times New Roman" panose="02020603050405020304" pitchFamily="18" charset="0"/>
              </a:endParaRPr>
            </a:p>
          </p:txBody>
        </p:sp>
        <p:sp>
          <p:nvSpPr>
            <p:cNvPr id="9" name="Rectangle 15">
              <a:extLst>
                <a:ext uri="{FF2B5EF4-FFF2-40B4-BE49-F238E27FC236}">
                  <a16:creationId xmlns:a16="http://schemas.microsoft.com/office/drawing/2014/main" id="{88C8F5DF-B52E-43B3-ABFC-A0315FF42A7B}"/>
                </a:ext>
              </a:extLst>
            </p:cNvPr>
            <p:cNvSpPr/>
            <p:nvPr/>
          </p:nvSpPr>
          <p:spPr>
            <a:xfrm>
              <a:off x="5500694" y="2977134"/>
              <a:ext cx="1643074" cy="3643338"/>
            </a:xfrm>
            <a:prstGeom prst="rect">
              <a:avLst/>
            </a:prstGeom>
            <a:solidFill>
              <a:schemeClr val="bg2">
                <a:lumMod val="7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s-CL" sz="1600" b="1" kern="1200">
                  <a:solidFill>
                    <a:srgbClr val="000000"/>
                  </a:solidFill>
                  <a:effectLst/>
                  <a:ea typeface="Times New Roman" panose="02020603050405020304" pitchFamily="18" charset="0"/>
                  <a:cs typeface="Times New Roman" panose="02020603050405020304" pitchFamily="18" charset="0"/>
                </a:rPr>
                <a:t>REVISION Y REROSPECTIVA</a:t>
              </a:r>
              <a:endParaRPr lang="en-US" sz="1200">
                <a:effectLst/>
                <a:latin typeface="Times New Roman" panose="02020603050405020304" pitchFamily="18" charset="0"/>
                <a:ea typeface="Times New Roman" panose="02020603050405020304" pitchFamily="18" charset="0"/>
              </a:endParaRPr>
            </a:p>
          </p:txBody>
        </p:sp>
        <p:sp>
          <p:nvSpPr>
            <p:cNvPr id="10" name="Rectangle 18">
              <a:extLst>
                <a:ext uri="{FF2B5EF4-FFF2-40B4-BE49-F238E27FC236}">
                  <a16:creationId xmlns:a16="http://schemas.microsoft.com/office/drawing/2014/main" id="{A7C8D561-C67E-4805-B3B9-B61730E93888}"/>
                </a:ext>
              </a:extLst>
            </p:cNvPr>
            <p:cNvSpPr/>
            <p:nvPr/>
          </p:nvSpPr>
          <p:spPr>
            <a:xfrm>
              <a:off x="7280448" y="2977260"/>
              <a:ext cx="1643074" cy="3643338"/>
            </a:xfrm>
            <a:prstGeom prst="rect">
              <a:avLst/>
            </a:prstGeom>
            <a:solidFill>
              <a:schemeClr val="bg2">
                <a:lumMod val="75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s-CL" sz="1600" b="1" kern="1200">
                  <a:solidFill>
                    <a:srgbClr val="000000"/>
                  </a:solidFill>
                  <a:effectLst/>
                  <a:ea typeface="Times New Roman" panose="02020603050405020304" pitchFamily="18" charset="0"/>
                  <a:cs typeface="Times New Roman" panose="02020603050405020304" pitchFamily="18" charset="0"/>
                </a:rPr>
                <a:t>ANZAMIENTO</a:t>
              </a:r>
              <a:endParaRPr lang="en-US" sz="1200">
                <a:effectLst/>
                <a:latin typeface="Times New Roman" panose="02020603050405020304" pitchFamily="18" charset="0"/>
                <a:ea typeface="Times New Roman" panose="02020603050405020304" pitchFamily="18" charset="0"/>
              </a:endParaRPr>
            </a:p>
          </p:txBody>
        </p:sp>
      </p:grpSp>
      <p:pic>
        <p:nvPicPr>
          <p:cNvPr id="11" name="Imagen 10" descr="roles de scrum.png">
            <a:extLst>
              <a:ext uri="{FF2B5EF4-FFF2-40B4-BE49-F238E27FC236}">
                <a16:creationId xmlns:a16="http://schemas.microsoft.com/office/drawing/2014/main" id="{BE8E0835-2C93-416F-97A2-2BB7C3D162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69957" y="2314714"/>
            <a:ext cx="5104937" cy="4010018"/>
          </a:xfrm>
          <a:prstGeom prst="rect">
            <a:avLst/>
          </a:prstGeom>
          <a:noFill/>
          <a:ln>
            <a:noFill/>
          </a:ln>
        </p:spPr>
      </p:pic>
      <p:graphicFrame>
        <p:nvGraphicFramePr>
          <p:cNvPr id="12" name="Tabla 11">
            <a:extLst>
              <a:ext uri="{FF2B5EF4-FFF2-40B4-BE49-F238E27FC236}">
                <a16:creationId xmlns:a16="http://schemas.microsoft.com/office/drawing/2014/main" id="{BC5E21BE-C7F7-4A56-AB96-2187AE01B374}"/>
              </a:ext>
            </a:extLst>
          </p:cNvPr>
          <p:cNvGraphicFramePr>
            <a:graphicFrameLocks noGrp="1"/>
          </p:cNvGraphicFramePr>
          <p:nvPr>
            <p:extLst/>
          </p:nvPr>
        </p:nvGraphicFramePr>
        <p:xfrm>
          <a:off x="278296" y="5064892"/>
          <a:ext cx="5374664" cy="1417320"/>
        </p:xfrm>
        <a:graphic>
          <a:graphicData uri="http://schemas.openxmlformats.org/drawingml/2006/table">
            <a:tbl>
              <a:tblPr firstRow="1" firstCol="1" bandRow="1">
                <a:tableStyleId>{5C22544A-7EE6-4342-B048-85BDC9FD1C3A}</a:tableStyleId>
              </a:tblPr>
              <a:tblGrid>
                <a:gridCol w="2687332">
                  <a:extLst>
                    <a:ext uri="{9D8B030D-6E8A-4147-A177-3AD203B41FA5}">
                      <a16:colId xmlns:a16="http://schemas.microsoft.com/office/drawing/2014/main" val="1337231389"/>
                    </a:ext>
                  </a:extLst>
                </a:gridCol>
                <a:gridCol w="2687332">
                  <a:extLst>
                    <a:ext uri="{9D8B030D-6E8A-4147-A177-3AD203B41FA5}">
                      <a16:colId xmlns:a16="http://schemas.microsoft.com/office/drawing/2014/main" val="416292819"/>
                    </a:ext>
                  </a:extLst>
                </a:gridCol>
              </a:tblGrid>
              <a:tr h="0">
                <a:tc>
                  <a:txBody>
                    <a:bodyPr/>
                    <a:lstStyle/>
                    <a:p>
                      <a:pPr algn="just">
                        <a:lnSpc>
                          <a:spcPct val="150000"/>
                        </a:lnSpc>
                        <a:spcAft>
                          <a:spcPts val="0"/>
                        </a:spcAft>
                      </a:pPr>
                      <a:r>
                        <a:rPr lang="es-CL" sz="1400" dirty="0">
                          <a:effectLst/>
                        </a:rPr>
                        <a:t>Rol</a:t>
                      </a:r>
                      <a:endParaRPr lang="en-US" sz="1100" dirty="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400">
                          <a:effectLst/>
                        </a:rPr>
                        <a:t>Responsabilidad</a:t>
                      </a:r>
                      <a:endParaRPr lang="en-US" sz="11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3135213946"/>
                  </a:ext>
                </a:extLst>
              </a:tr>
              <a:tr h="0">
                <a:tc>
                  <a:txBody>
                    <a:bodyPr/>
                    <a:lstStyle/>
                    <a:p>
                      <a:pPr algn="just">
                        <a:lnSpc>
                          <a:spcPct val="150000"/>
                        </a:lnSpc>
                        <a:spcAft>
                          <a:spcPts val="0"/>
                        </a:spcAft>
                      </a:pPr>
                      <a:r>
                        <a:rPr lang="es-CL" sz="1200">
                          <a:effectLst/>
                        </a:rPr>
                        <a:t>Cliente </a:t>
                      </a:r>
                      <a:endParaRPr lang="en-US"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200">
                          <a:effectLst/>
                        </a:rPr>
                        <a:t>Sarita Gonzales</a:t>
                      </a:r>
                      <a:endParaRPr lang="en-US" sz="11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231572473"/>
                  </a:ext>
                </a:extLst>
              </a:tr>
              <a:tr h="0">
                <a:tc>
                  <a:txBody>
                    <a:bodyPr/>
                    <a:lstStyle/>
                    <a:p>
                      <a:pPr algn="just">
                        <a:lnSpc>
                          <a:spcPct val="150000"/>
                        </a:lnSpc>
                        <a:spcAft>
                          <a:spcPts val="0"/>
                        </a:spcAft>
                      </a:pPr>
                      <a:r>
                        <a:rPr lang="es-CL" sz="1200">
                          <a:effectLst/>
                        </a:rPr>
                        <a:t>Product Owner</a:t>
                      </a:r>
                      <a:endParaRPr lang="en-US"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200" dirty="0">
                          <a:effectLst/>
                        </a:rPr>
                        <a:t>Sarita Gonzales</a:t>
                      </a:r>
                      <a:endParaRPr lang="en-US" sz="1100" dirty="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2791681382"/>
                  </a:ext>
                </a:extLst>
              </a:tr>
              <a:tr h="0">
                <a:tc>
                  <a:txBody>
                    <a:bodyPr/>
                    <a:lstStyle/>
                    <a:p>
                      <a:pPr algn="just">
                        <a:lnSpc>
                          <a:spcPct val="150000"/>
                        </a:lnSpc>
                        <a:spcAft>
                          <a:spcPts val="0"/>
                        </a:spcAft>
                      </a:pPr>
                      <a:r>
                        <a:rPr lang="es-CL" sz="1200">
                          <a:effectLst/>
                        </a:rPr>
                        <a:t>Scrum Master</a:t>
                      </a:r>
                      <a:endParaRPr lang="en-US"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200">
                          <a:effectLst/>
                        </a:rPr>
                        <a:t>David Córdova</a:t>
                      </a:r>
                      <a:endParaRPr lang="en-US" sz="110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2529933814"/>
                  </a:ext>
                </a:extLst>
              </a:tr>
              <a:tr h="0">
                <a:tc>
                  <a:txBody>
                    <a:bodyPr/>
                    <a:lstStyle/>
                    <a:p>
                      <a:pPr algn="just">
                        <a:lnSpc>
                          <a:spcPct val="150000"/>
                        </a:lnSpc>
                        <a:spcAft>
                          <a:spcPts val="0"/>
                        </a:spcAft>
                      </a:pPr>
                      <a:r>
                        <a:rPr lang="es-CL" sz="1200">
                          <a:effectLst/>
                        </a:rPr>
                        <a:t>Equipo Scrum</a:t>
                      </a:r>
                      <a:endParaRPr lang="en-US" sz="1100">
                        <a:effectLst/>
                        <a:latin typeface="Open Sans" panose="020B0606030504020204" pitchFamily="34" charset="0"/>
                        <a:ea typeface="Open Sans" panose="020B0606030504020204" pitchFamily="34" charset="0"/>
                      </a:endParaRPr>
                    </a:p>
                  </a:txBody>
                  <a:tcPr marL="68580" marR="68580" marT="0" marB="0"/>
                </a:tc>
                <a:tc>
                  <a:txBody>
                    <a:bodyPr/>
                    <a:lstStyle/>
                    <a:p>
                      <a:pPr algn="just">
                        <a:lnSpc>
                          <a:spcPct val="150000"/>
                        </a:lnSpc>
                        <a:spcAft>
                          <a:spcPts val="0"/>
                        </a:spcAft>
                      </a:pPr>
                      <a:r>
                        <a:rPr lang="es-CL" sz="1200" dirty="0">
                          <a:effectLst/>
                        </a:rPr>
                        <a:t>David Córdova</a:t>
                      </a:r>
                      <a:endParaRPr lang="en-US" sz="1100" dirty="0">
                        <a:effectLst/>
                        <a:latin typeface="Open Sans" panose="020B0606030504020204" pitchFamily="34" charset="0"/>
                        <a:ea typeface="Open Sans" panose="020B0606030504020204" pitchFamily="34" charset="0"/>
                      </a:endParaRPr>
                    </a:p>
                  </a:txBody>
                  <a:tcPr marL="68580" marR="68580" marT="0" marB="0"/>
                </a:tc>
                <a:extLst>
                  <a:ext uri="{0D108BD9-81ED-4DB2-BD59-A6C34878D82A}">
                    <a16:rowId xmlns:a16="http://schemas.microsoft.com/office/drawing/2014/main" val="367790719"/>
                  </a:ext>
                </a:extLst>
              </a:tr>
            </a:tbl>
          </a:graphicData>
        </a:graphic>
      </p:graphicFrame>
      <p:sp>
        <p:nvSpPr>
          <p:cNvPr id="13" name="Marcador de número de diapositiva 12"/>
          <p:cNvSpPr>
            <a:spLocks noGrp="1"/>
          </p:cNvSpPr>
          <p:nvPr>
            <p:ph type="sldNum" sz="quarter" idx="12"/>
          </p:nvPr>
        </p:nvSpPr>
        <p:spPr/>
        <p:txBody>
          <a:bodyPr>
            <a:normAutofit lnSpcReduction="10000"/>
          </a:bodyPr>
          <a:lstStyle/>
          <a:p>
            <a:fld id="{C43C9DFD-1FE3-416B-BB01-0589EEA7761C}" type="slidenum">
              <a:rPr lang="en-US" smtClean="0"/>
              <a:t>5</a:t>
            </a:fld>
            <a:endParaRPr lang="en-US"/>
          </a:p>
        </p:txBody>
      </p:sp>
    </p:spTree>
    <p:extLst>
      <p:ext uri="{BB962C8B-B14F-4D97-AF65-F5344CB8AC3E}">
        <p14:creationId xmlns:p14="http://schemas.microsoft.com/office/powerpoint/2010/main" val="2233138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81936" y="289859"/>
            <a:ext cx="3690425" cy="470499"/>
          </a:xfrm>
        </p:spPr>
        <p:txBody>
          <a:bodyPr>
            <a:normAutofit fontScale="90000"/>
          </a:bodyPr>
          <a:lstStyle/>
          <a:p>
            <a:r>
              <a:rPr lang="en-US" sz="3200" dirty="0"/>
              <a:t>Product backlog</a:t>
            </a:r>
          </a:p>
        </p:txBody>
      </p:sp>
      <p:sp>
        <p:nvSpPr>
          <p:cNvPr id="3" name="Marcador de contenido 2"/>
          <p:cNvSpPr>
            <a:spLocks noGrp="1"/>
          </p:cNvSpPr>
          <p:nvPr>
            <p:ph idx="1"/>
          </p:nvPr>
        </p:nvSpPr>
        <p:spPr>
          <a:xfrm>
            <a:off x="0" y="914400"/>
            <a:ext cx="4816929" cy="5829299"/>
          </a:xfrm>
        </p:spPr>
        <p:txBody>
          <a:bodyPr>
            <a:normAutofit fontScale="32500" lnSpcReduction="20000"/>
          </a:bodyPr>
          <a:lstStyle/>
          <a:p>
            <a:pPr lvl="0"/>
            <a:endParaRPr lang="es-CL" sz="1400" b="1" dirty="0"/>
          </a:p>
          <a:p>
            <a:pPr lvl="0">
              <a:lnSpc>
                <a:spcPct val="120000"/>
              </a:lnSpc>
            </a:pPr>
            <a:r>
              <a:rPr lang="es-CL" sz="4300" b="1" dirty="0">
                <a:latin typeface="Calibri" panose="020F0502020204030204" pitchFamily="34" charset="0"/>
                <a:cs typeface="Calibri" panose="020F0502020204030204" pitchFamily="34" charset="0"/>
              </a:rPr>
              <a:t>HU1.-</a:t>
            </a:r>
            <a:r>
              <a:rPr lang="es-CL" sz="4300" dirty="0">
                <a:latin typeface="Calibri" panose="020F0502020204030204" pitchFamily="34" charset="0"/>
                <a:cs typeface="Calibri" panose="020F0502020204030204" pitchFamily="34" charset="0"/>
              </a:rPr>
              <a:t> Investigar sobre una plataforma y herramienta que trabajen en conjunto y que permiten que múltiples usuarios puedan estar conectados al mismo tiempo para realizar distintas operaciones en una misma instancia de tiempo </a:t>
            </a:r>
            <a:endParaRPr lang="en-US" sz="4300" b="1" dirty="0">
              <a:latin typeface="Calibri" panose="020F0502020204030204" pitchFamily="34" charset="0"/>
              <a:cs typeface="Calibri" panose="020F0502020204030204" pitchFamily="34" charset="0"/>
            </a:endParaRPr>
          </a:p>
          <a:p>
            <a:pPr lvl="0">
              <a:lnSpc>
                <a:spcPct val="120000"/>
              </a:lnSpc>
            </a:pPr>
            <a:r>
              <a:rPr lang="es-CL" sz="4300" b="1" dirty="0">
                <a:latin typeface="Calibri" panose="020F0502020204030204" pitchFamily="34" charset="0"/>
                <a:cs typeface="Calibri" panose="020F0502020204030204" pitchFamily="34" charset="0"/>
              </a:rPr>
              <a:t>HU2.-</a:t>
            </a:r>
            <a:r>
              <a:rPr lang="es-CL" sz="4300" dirty="0">
                <a:latin typeface="Calibri" panose="020F0502020204030204" pitchFamily="34" charset="0"/>
                <a:cs typeface="Calibri" panose="020F0502020204030204" pitchFamily="34" charset="0"/>
              </a:rPr>
              <a:t> Dar a conocer cómo se acopla Big data con las herramientas </a:t>
            </a:r>
            <a:r>
              <a:rPr lang="es-CL" sz="4300" dirty="0" err="1">
                <a:latin typeface="Calibri" panose="020F0502020204030204" pitchFamily="34" charset="0"/>
                <a:cs typeface="Calibri" panose="020F0502020204030204" pitchFamily="34" charset="0"/>
              </a:rPr>
              <a:t>hadoop</a:t>
            </a:r>
            <a:r>
              <a:rPr lang="es-CL" sz="4300" dirty="0">
                <a:latin typeface="Calibri" panose="020F0502020204030204" pitchFamily="34" charset="0"/>
                <a:cs typeface="Calibri" panose="020F0502020204030204" pitchFamily="34" charset="0"/>
              </a:rPr>
              <a:t> </a:t>
            </a:r>
            <a:endParaRPr lang="en-US" sz="4300" b="1" dirty="0">
              <a:latin typeface="Calibri" panose="020F0502020204030204" pitchFamily="34" charset="0"/>
              <a:cs typeface="Calibri" panose="020F0502020204030204" pitchFamily="34" charset="0"/>
            </a:endParaRPr>
          </a:p>
          <a:p>
            <a:pPr lvl="0">
              <a:lnSpc>
                <a:spcPct val="120000"/>
              </a:lnSpc>
            </a:pPr>
            <a:r>
              <a:rPr lang="es-CL" sz="4300" b="1" dirty="0">
                <a:latin typeface="Calibri" panose="020F0502020204030204" pitchFamily="34" charset="0"/>
                <a:cs typeface="Calibri" panose="020F0502020204030204" pitchFamily="34" charset="0"/>
              </a:rPr>
              <a:t>HU3.-</a:t>
            </a:r>
            <a:r>
              <a:rPr lang="es-CL" sz="4300" dirty="0">
                <a:latin typeface="Calibri" panose="020F0502020204030204" pitchFamily="34" charset="0"/>
                <a:cs typeface="Calibri" panose="020F0502020204030204" pitchFamily="34" charset="0"/>
              </a:rPr>
              <a:t> Mostrar el funcionamiento exitoso de la herramienta </a:t>
            </a:r>
            <a:r>
              <a:rPr lang="es-CL" sz="4300" dirty="0" err="1">
                <a:latin typeface="Calibri" panose="020F0502020204030204" pitchFamily="34" charset="0"/>
                <a:cs typeface="Calibri" panose="020F0502020204030204" pitchFamily="34" charset="0"/>
              </a:rPr>
              <a:t>hadoop</a:t>
            </a:r>
            <a:endParaRPr lang="en-US" sz="4300" b="1" dirty="0">
              <a:latin typeface="Calibri" panose="020F0502020204030204" pitchFamily="34" charset="0"/>
              <a:cs typeface="Calibri" panose="020F0502020204030204" pitchFamily="34" charset="0"/>
            </a:endParaRPr>
          </a:p>
          <a:p>
            <a:pPr lvl="0">
              <a:lnSpc>
                <a:spcPct val="120000"/>
              </a:lnSpc>
            </a:pPr>
            <a:r>
              <a:rPr lang="es-CL" sz="4300" b="1" dirty="0">
                <a:latin typeface="Calibri" panose="020F0502020204030204" pitchFamily="34" charset="0"/>
                <a:cs typeface="Calibri" panose="020F0502020204030204" pitchFamily="34" charset="0"/>
              </a:rPr>
              <a:t>HU4.-</a:t>
            </a:r>
            <a:r>
              <a:rPr lang="es-CL" sz="4300" dirty="0">
                <a:latin typeface="Calibri" panose="020F0502020204030204" pitchFamily="34" charset="0"/>
                <a:cs typeface="Calibri" panose="020F0502020204030204" pitchFamily="34" charset="0"/>
              </a:rPr>
              <a:t> Realizar las pruebas del ambiente configurado.</a:t>
            </a:r>
            <a:endParaRPr lang="en-US" sz="4300" b="1" dirty="0">
              <a:latin typeface="Calibri" panose="020F0502020204030204" pitchFamily="34" charset="0"/>
              <a:cs typeface="Calibri" panose="020F0502020204030204" pitchFamily="34" charset="0"/>
            </a:endParaRPr>
          </a:p>
          <a:p>
            <a:pPr lvl="0">
              <a:lnSpc>
                <a:spcPct val="120000"/>
              </a:lnSpc>
            </a:pPr>
            <a:r>
              <a:rPr lang="es-CL" sz="4300" b="1" dirty="0">
                <a:latin typeface="Calibri" panose="020F0502020204030204" pitchFamily="34" charset="0"/>
                <a:cs typeface="Calibri" panose="020F0502020204030204" pitchFamily="34" charset="0"/>
              </a:rPr>
              <a:t>HU5.</a:t>
            </a:r>
            <a:r>
              <a:rPr lang="es-CL" sz="4300" dirty="0">
                <a:latin typeface="Calibri" panose="020F0502020204030204" pitchFamily="34" charset="0"/>
                <a:cs typeface="Calibri" panose="020F0502020204030204" pitchFamily="34" charset="0"/>
              </a:rPr>
              <a:t>- Mostrar las interfaces de las plataformas que entrega </a:t>
            </a:r>
            <a:r>
              <a:rPr lang="es-CL" sz="4300" dirty="0" err="1">
                <a:latin typeface="Calibri" panose="020F0502020204030204" pitchFamily="34" charset="0"/>
                <a:cs typeface="Calibri" panose="020F0502020204030204" pitchFamily="34" charset="0"/>
              </a:rPr>
              <a:t>hadoop</a:t>
            </a:r>
            <a:r>
              <a:rPr lang="es-CL" sz="4300" dirty="0">
                <a:latin typeface="Calibri" panose="020F0502020204030204" pitchFamily="34" charset="0"/>
                <a:cs typeface="Calibri" panose="020F0502020204030204" pitchFamily="34" charset="0"/>
              </a:rPr>
              <a:t> </a:t>
            </a:r>
            <a:endParaRPr lang="en-US" sz="4300" b="1" dirty="0">
              <a:latin typeface="Calibri" panose="020F0502020204030204" pitchFamily="34" charset="0"/>
              <a:cs typeface="Calibri" panose="020F0502020204030204" pitchFamily="34" charset="0"/>
            </a:endParaRPr>
          </a:p>
          <a:p>
            <a:pPr lvl="0">
              <a:lnSpc>
                <a:spcPct val="120000"/>
              </a:lnSpc>
            </a:pPr>
            <a:r>
              <a:rPr lang="es-CL" sz="4300" b="1" dirty="0">
                <a:latin typeface="Calibri" panose="020F0502020204030204" pitchFamily="34" charset="0"/>
                <a:cs typeface="Calibri" panose="020F0502020204030204" pitchFamily="34" charset="0"/>
              </a:rPr>
              <a:t>HU6.- </a:t>
            </a:r>
            <a:r>
              <a:rPr lang="es-CL" sz="4300" dirty="0">
                <a:latin typeface="Calibri" panose="020F0502020204030204" pitchFamily="34" charset="0"/>
                <a:cs typeface="Calibri" panose="020F0502020204030204" pitchFamily="34" charset="0"/>
              </a:rPr>
              <a:t>Generar guía paso a paso de instalación de </a:t>
            </a:r>
            <a:r>
              <a:rPr lang="es-CL" sz="4300" dirty="0" err="1">
                <a:latin typeface="Calibri" panose="020F0502020204030204" pitchFamily="34" charset="0"/>
                <a:cs typeface="Calibri" panose="020F0502020204030204" pitchFamily="34" charset="0"/>
              </a:rPr>
              <a:t>hadoop</a:t>
            </a:r>
            <a:endParaRPr lang="en-US" sz="4300" b="1" dirty="0">
              <a:latin typeface="Calibri" panose="020F0502020204030204" pitchFamily="34" charset="0"/>
              <a:cs typeface="Calibri" panose="020F0502020204030204" pitchFamily="34" charset="0"/>
            </a:endParaRPr>
          </a:p>
          <a:p>
            <a:pPr lvl="0">
              <a:lnSpc>
                <a:spcPct val="120000"/>
              </a:lnSpc>
            </a:pPr>
            <a:r>
              <a:rPr lang="es-CL" sz="4300" b="1" dirty="0">
                <a:latin typeface="Calibri" panose="020F0502020204030204" pitchFamily="34" charset="0"/>
                <a:cs typeface="Calibri" panose="020F0502020204030204" pitchFamily="34" charset="0"/>
              </a:rPr>
              <a:t>HU7.</a:t>
            </a:r>
            <a:r>
              <a:rPr lang="es-CL" sz="4300" dirty="0">
                <a:latin typeface="Calibri" panose="020F0502020204030204" pitchFamily="34" charset="0"/>
                <a:cs typeface="Calibri" panose="020F0502020204030204" pitchFamily="34" charset="0"/>
              </a:rPr>
              <a:t>- Se requiere una plataforma en donde se puedan agregar, modificar y eliminar datos</a:t>
            </a:r>
            <a:endParaRPr lang="en-US" sz="4300" b="1" dirty="0">
              <a:latin typeface="Calibri" panose="020F0502020204030204" pitchFamily="34" charset="0"/>
              <a:cs typeface="Calibri" panose="020F0502020204030204" pitchFamily="34" charset="0"/>
            </a:endParaRPr>
          </a:p>
          <a:p>
            <a:pPr lvl="0">
              <a:lnSpc>
                <a:spcPct val="120000"/>
              </a:lnSpc>
            </a:pPr>
            <a:r>
              <a:rPr lang="es-CL" sz="4300" b="1" dirty="0">
                <a:latin typeface="Calibri" panose="020F0502020204030204" pitchFamily="34" charset="0"/>
                <a:cs typeface="Calibri" panose="020F0502020204030204" pitchFamily="34" charset="0"/>
              </a:rPr>
              <a:t>HU8.</a:t>
            </a:r>
            <a:r>
              <a:rPr lang="es-CL" sz="4300" dirty="0">
                <a:latin typeface="Calibri" panose="020F0502020204030204" pitchFamily="34" charset="0"/>
                <a:cs typeface="Calibri" panose="020F0502020204030204" pitchFamily="34" charset="0"/>
              </a:rPr>
              <a:t>- Se requiere una interfaz en donde se puedan realizar el seguimiento de los datos  </a:t>
            </a:r>
            <a:endParaRPr lang="en-US" sz="4300" b="1" dirty="0">
              <a:latin typeface="Calibri" panose="020F0502020204030204" pitchFamily="34" charset="0"/>
              <a:cs typeface="Calibri" panose="020F0502020204030204" pitchFamily="34" charset="0"/>
            </a:endParaRPr>
          </a:p>
          <a:p>
            <a:pPr>
              <a:lnSpc>
                <a:spcPct val="120000"/>
              </a:lnSpc>
            </a:pPr>
            <a:r>
              <a:rPr lang="en-US" sz="4300" dirty="0">
                <a:latin typeface="Calibri" panose="020F0502020204030204" pitchFamily="34" charset="0"/>
                <a:cs typeface="Calibri" panose="020F0502020204030204" pitchFamily="34" charset="0"/>
              </a:rPr>
              <a:t>HU9.</a:t>
            </a:r>
            <a:r>
              <a:rPr lang="en-US" sz="4300" b="1" dirty="0">
                <a:latin typeface="Calibri" panose="020F0502020204030204" pitchFamily="34" charset="0"/>
                <a:cs typeface="Calibri" panose="020F0502020204030204" pitchFamily="34" charset="0"/>
              </a:rPr>
              <a:t>- </a:t>
            </a:r>
            <a:r>
              <a:rPr lang="en-US" sz="4300" b="1" dirty="0" err="1">
                <a:latin typeface="Calibri" panose="020F0502020204030204" pitchFamily="34" charset="0"/>
                <a:cs typeface="Calibri" panose="020F0502020204030204" pitchFamily="34" charset="0"/>
              </a:rPr>
              <a:t>Generar</a:t>
            </a:r>
            <a:r>
              <a:rPr lang="en-US" sz="4300" b="1" dirty="0">
                <a:latin typeface="Calibri" panose="020F0502020204030204" pitchFamily="34" charset="0"/>
                <a:cs typeface="Calibri" panose="020F0502020204030204" pitchFamily="34" charset="0"/>
              </a:rPr>
              <a:t> la </a:t>
            </a:r>
            <a:r>
              <a:rPr lang="en-US" sz="4300" b="1" dirty="0" err="1">
                <a:latin typeface="Calibri" panose="020F0502020204030204" pitchFamily="34" charset="0"/>
                <a:cs typeface="Calibri" panose="020F0502020204030204" pitchFamily="34" charset="0"/>
              </a:rPr>
              <a:t>guía</a:t>
            </a:r>
            <a:r>
              <a:rPr lang="en-US" sz="4300" b="1" dirty="0">
                <a:latin typeface="Calibri" panose="020F0502020204030204" pitchFamily="34" charset="0"/>
                <a:cs typeface="Calibri" panose="020F0502020204030204" pitchFamily="34" charset="0"/>
              </a:rPr>
              <a:t> de </a:t>
            </a:r>
            <a:r>
              <a:rPr lang="en-US" sz="4300" b="1" dirty="0" err="1">
                <a:latin typeface="Calibri" panose="020F0502020204030204" pitchFamily="34" charset="0"/>
                <a:cs typeface="Calibri" panose="020F0502020204030204" pitchFamily="34" charset="0"/>
              </a:rPr>
              <a:t>instalación</a:t>
            </a:r>
            <a:r>
              <a:rPr lang="en-US" sz="4300" b="1" dirty="0">
                <a:latin typeface="Calibri" panose="020F0502020204030204" pitchFamily="34" charset="0"/>
                <a:cs typeface="Calibri" panose="020F0502020204030204" pitchFamily="34" charset="0"/>
              </a:rPr>
              <a:t> </a:t>
            </a:r>
            <a:r>
              <a:rPr lang="en-US" sz="4300" b="1" dirty="0" err="1">
                <a:latin typeface="Calibri" panose="020F0502020204030204" pitchFamily="34" charset="0"/>
                <a:cs typeface="Calibri" panose="020F0502020204030204" pitchFamily="34" charset="0"/>
              </a:rPr>
              <a:t>paso</a:t>
            </a:r>
            <a:r>
              <a:rPr lang="en-US" sz="4300" b="1" dirty="0">
                <a:latin typeface="Calibri" panose="020F0502020204030204" pitchFamily="34" charset="0"/>
                <a:cs typeface="Calibri" panose="020F0502020204030204" pitchFamily="34" charset="0"/>
              </a:rPr>
              <a:t> a </a:t>
            </a:r>
            <a:r>
              <a:rPr lang="en-US" sz="4300" b="1" dirty="0" err="1">
                <a:latin typeface="Calibri" panose="020F0502020204030204" pitchFamily="34" charset="0"/>
                <a:cs typeface="Calibri" panose="020F0502020204030204" pitchFamily="34" charset="0"/>
              </a:rPr>
              <a:t>paso</a:t>
            </a:r>
            <a:r>
              <a:rPr lang="en-US" sz="4300" b="1" dirty="0">
                <a:latin typeface="Calibri" panose="020F0502020204030204" pitchFamily="34" charset="0"/>
                <a:cs typeface="Calibri" panose="020F0502020204030204" pitchFamily="34" charset="0"/>
              </a:rPr>
              <a:t> de las </a:t>
            </a:r>
            <a:r>
              <a:rPr lang="en-US" sz="4300" b="1" dirty="0" err="1">
                <a:latin typeface="Calibri" panose="020F0502020204030204" pitchFamily="34" charset="0"/>
                <a:cs typeface="Calibri" panose="020F0502020204030204" pitchFamily="34" charset="0"/>
              </a:rPr>
              <a:t>herramientas</a:t>
            </a:r>
            <a:r>
              <a:rPr lang="en-US" sz="4300" b="1" dirty="0">
                <a:latin typeface="Calibri" panose="020F0502020204030204" pitchFamily="34" charset="0"/>
                <a:cs typeface="Calibri" panose="020F0502020204030204" pitchFamily="34" charset="0"/>
              </a:rPr>
              <a:t> para el </a:t>
            </a:r>
            <a:r>
              <a:rPr lang="en-US" sz="4300" b="1" dirty="0" err="1">
                <a:latin typeface="Calibri" panose="020F0502020204030204" pitchFamily="34" charset="0"/>
                <a:cs typeface="Calibri" panose="020F0502020204030204" pitchFamily="34" charset="0"/>
              </a:rPr>
              <a:t>manejo</a:t>
            </a:r>
            <a:r>
              <a:rPr lang="en-US" sz="4300" b="1" dirty="0">
                <a:latin typeface="Calibri" panose="020F0502020204030204" pitchFamily="34" charset="0"/>
                <a:cs typeface="Calibri" panose="020F0502020204030204" pitchFamily="34" charset="0"/>
              </a:rPr>
              <a:t> de </a:t>
            </a:r>
            <a:r>
              <a:rPr lang="en-US" sz="4300" b="1" dirty="0" err="1">
                <a:latin typeface="Calibri" panose="020F0502020204030204" pitchFamily="34" charset="0"/>
                <a:cs typeface="Calibri" panose="020F0502020204030204" pitchFamily="34" charset="0"/>
              </a:rPr>
              <a:t>datos</a:t>
            </a:r>
            <a:r>
              <a:rPr lang="en-US" sz="4300" b="1" dirty="0">
                <a:latin typeface="Calibri" panose="020F0502020204030204" pitchFamily="34" charset="0"/>
                <a:cs typeface="Calibri" panose="020F0502020204030204" pitchFamily="34" charset="0"/>
              </a:rPr>
              <a:t> </a:t>
            </a:r>
            <a:endParaRPr lang="en-US" sz="4300" dirty="0">
              <a:latin typeface="Calibri" panose="020F0502020204030204" pitchFamily="34" charset="0"/>
              <a:cs typeface="Calibri" panose="020F0502020204030204" pitchFamily="34" charset="0"/>
            </a:endParaRPr>
          </a:p>
        </p:txBody>
      </p:sp>
      <p:graphicFrame>
        <p:nvGraphicFramePr>
          <p:cNvPr id="7" name="Marcador de contenido 3"/>
          <p:cNvGraphicFramePr>
            <a:graphicFrameLocks/>
          </p:cNvGraphicFramePr>
          <p:nvPr>
            <p:extLst>
              <p:ext uri="{D42A27DB-BD31-4B8C-83A1-F6EECF244321}">
                <p14:modId xmlns:p14="http://schemas.microsoft.com/office/powerpoint/2010/main" val="3635409916"/>
              </p:ext>
            </p:extLst>
          </p:nvPr>
        </p:nvGraphicFramePr>
        <p:xfrm>
          <a:off x="5257801" y="424543"/>
          <a:ext cx="5617028" cy="6155870"/>
        </p:xfrm>
        <a:graphic>
          <a:graphicData uri="http://schemas.openxmlformats.org/drawingml/2006/table">
            <a:tbl>
              <a:tblPr firstRow="1" firstCol="1" bandRow="1">
                <a:tableStyleId>{5C22544A-7EE6-4342-B048-85BDC9FD1C3A}</a:tableStyleId>
              </a:tblPr>
              <a:tblGrid>
                <a:gridCol w="382657">
                  <a:extLst>
                    <a:ext uri="{9D8B030D-6E8A-4147-A177-3AD203B41FA5}">
                      <a16:colId xmlns:a16="http://schemas.microsoft.com/office/drawing/2014/main" val="3322364783"/>
                    </a:ext>
                  </a:extLst>
                </a:gridCol>
                <a:gridCol w="3904820">
                  <a:extLst>
                    <a:ext uri="{9D8B030D-6E8A-4147-A177-3AD203B41FA5}">
                      <a16:colId xmlns:a16="http://schemas.microsoft.com/office/drawing/2014/main" val="3703585198"/>
                    </a:ext>
                  </a:extLst>
                </a:gridCol>
                <a:gridCol w="730523">
                  <a:extLst>
                    <a:ext uri="{9D8B030D-6E8A-4147-A177-3AD203B41FA5}">
                      <a16:colId xmlns:a16="http://schemas.microsoft.com/office/drawing/2014/main" val="3689524205"/>
                    </a:ext>
                  </a:extLst>
                </a:gridCol>
                <a:gridCol w="599028">
                  <a:extLst>
                    <a:ext uri="{9D8B030D-6E8A-4147-A177-3AD203B41FA5}">
                      <a16:colId xmlns:a16="http://schemas.microsoft.com/office/drawing/2014/main" val="523661066"/>
                    </a:ext>
                  </a:extLst>
                </a:gridCol>
              </a:tblGrid>
              <a:tr h="852968">
                <a:tc>
                  <a:txBody>
                    <a:bodyPr/>
                    <a:lstStyle/>
                    <a:p>
                      <a:pPr algn="just">
                        <a:lnSpc>
                          <a:spcPct val="115000"/>
                        </a:lnSpc>
                        <a:spcBef>
                          <a:spcPts val="100"/>
                        </a:spcBef>
                        <a:spcAft>
                          <a:spcPts val="0"/>
                        </a:spcAft>
                      </a:pPr>
                      <a:r>
                        <a:rPr lang="es-CL" sz="1200" dirty="0">
                          <a:effectLst/>
                        </a:rPr>
                        <a:t>ID</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15000"/>
                        </a:lnSpc>
                        <a:spcBef>
                          <a:spcPts val="100"/>
                        </a:spcBef>
                        <a:spcAft>
                          <a:spcPts val="0"/>
                        </a:spcAft>
                      </a:pPr>
                      <a:r>
                        <a:rPr lang="es-CL" sz="1200" dirty="0">
                          <a:effectLst/>
                        </a:rPr>
                        <a:t>Requerimiento</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15000"/>
                        </a:lnSpc>
                        <a:spcBef>
                          <a:spcPts val="100"/>
                        </a:spcBef>
                        <a:spcAft>
                          <a:spcPts val="0"/>
                        </a:spcAft>
                      </a:pPr>
                      <a:r>
                        <a:rPr lang="es-CL" sz="1200" dirty="0">
                          <a:effectLst/>
                        </a:rPr>
                        <a:t>Prioridad</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15000"/>
                        </a:lnSpc>
                        <a:spcBef>
                          <a:spcPts val="100"/>
                        </a:spcBef>
                        <a:spcAft>
                          <a:spcPts val="0"/>
                        </a:spcAft>
                      </a:pPr>
                      <a:r>
                        <a:rPr lang="es-CL" sz="1200" dirty="0">
                          <a:effectLst/>
                        </a:rPr>
                        <a:t>Historias de Usuario</a:t>
                      </a:r>
                      <a:endParaRPr lang="en-US" sz="1200" dirty="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2768973703"/>
                  </a:ext>
                </a:extLst>
              </a:tr>
              <a:tr h="788162">
                <a:tc>
                  <a:txBody>
                    <a:bodyPr/>
                    <a:lstStyle/>
                    <a:p>
                      <a:pPr algn="just">
                        <a:lnSpc>
                          <a:spcPct val="115000"/>
                        </a:lnSpc>
                        <a:spcBef>
                          <a:spcPts val="100"/>
                        </a:spcBef>
                        <a:spcAft>
                          <a:spcPts val="0"/>
                        </a:spcAft>
                      </a:pPr>
                      <a:r>
                        <a:rPr lang="es-CL" sz="1200" dirty="0">
                          <a:effectLst/>
                        </a:rPr>
                        <a:t>RQF1</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l">
                        <a:lnSpc>
                          <a:spcPct val="150000"/>
                        </a:lnSpc>
                        <a:spcBef>
                          <a:spcPts val="100"/>
                        </a:spcBef>
                        <a:spcAft>
                          <a:spcPts val="0"/>
                        </a:spcAft>
                      </a:pPr>
                      <a:r>
                        <a:rPr lang="es-CL" sz="1200" dirty="0">
                          <a:effectLst/>
                        </a:rPr>
                        <a:t>El usuario debe ser capaz de leer la guía de instalación de la herramienta </a:t>
                      </a:r>
                      <a:r>
                        <a:rPr lang="es-CL" sz="1200" dirty="0" err="1">
                          <a:effectLst/>
                        </a:rPr>
                        <a:t>hadoop</a:t>
                      </a:r>
                      <a:r>
                        <a:rPr lang="es-CL" sz="1200" dirty="0">
                          <a:effectLst/>
                        </a:rPr>
                        <a:t> y sus servicios</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C-COULD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H.U 1 H.U6</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364075152"/>
                  </a:ext>
                </a:extLst>
              </a:tr>
              <a:tr h="840325">
                <a:tc>
                  <a:txBody>
                    <a:bodyPr/>
                    <a:lstStyle/>
                    <a:p>
                      <a:pPr algn="just">
                        <a:lnSpc>
                          <a:spcPct val="115000"/>
                        </a:lnSpc>
                        <a:spcBef>
                          <a:spcPts val="100"/>
                        </a:spcBef>
                        <a:spcAft>
                          <a:spcPts val="0"/>
                        </a:spcAft>
                      </a:pPr>
                      <a:r>
                        <a:rPr lang="es-CL" sz="1200">
                          <a:effectLst/>
                        </a:rPr>
                        <a:t>RQF2</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tabLst>
                          <a:tab pos="812800" algn="l"/>
                          <a:tab pos="813435" algn="l"/>
                        </a:tabLst>
                      </a:pPr>
                      <a:r>
                        <a:rPr lang="es-CL" sz="1200" dirty="0">
                          <a:effectLst/>
                        </a:rPr>
                        <a:t>EL usuario debe ser capaz de iniciar la aplicación virtual box para llegar al ambiente </a:t>
                      </a:r>
                      <a:r>
                        <a:rPr lang="es-CL" sz="1200" dirty="0" err="1">
                          <a:effectLst/>
                        </a:rPr>
                        <a:t>hadoop</a:t>
                      </a:r>
                      <a:endParaRPr lang="en-US" sz="1200" dirty="0">
                        <a:effectLst/>
                      </a:endParaRPr>
                    </a:p>
                    <a:p>
                      <a:pPr algn="just">
                        <a:lnSpc>
                          <a:spcPct val="115000"/>
                        </a:lnSpc>
                        <a:spcBef>
                          <a:spcPts val="100"/>
                        </a:spcBef>
                        <a:spcAft>
                          <a:spcPts val="0"/>
                        </a:spcAft>
                      </a:pPr>
                      <a:r>
                        <a:rPr lang="es-CL" sz="1200" dirty="0">
                          <a:effectLst/>
                        </a:rPr>
                        <a:t> </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S-SHOULD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H.U 1</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4293546799"/>
                  </a:ext>
                </a:extLst>
              </a:tr>
              <a:tr h="597466">
                <a:tc>
                  <a:txBody>
                    <a:bodyPr/>
                    <a:lstStyle/>
                    <a:p>
                      <a:pPr algn="just">
                        <a:lnSpc>
                          <a:spcPct val="115000"/>
                        </a:lnSpc>
                        <a:spcBef>
                          <a:spcPts val="100"/>
                        </a:spcBef>
                        <a:spcAft>
                          <a:spcPts val="0"/>
                        </a:spcAft>
                      </a:pPr>
                      <a:r>
                        <a:rPr lang="es-CL" sz="1200">
                          <a:effectLst/>
                        </a:rPr>
                        <a:t>RQF3</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dirty="0">
                          <a:effectLst/>
                        </a:rPr>
                        <a:t>La plataforma debe mostrar los servicios elevados para la utilización de la herramienta </a:t>
                      </a:r>
                      <a:r>
                        <a:rPr lang="es-CL" sz="1200" dirty="0" err="1">
                          <a:effectLst/>
                        </a:rPr>
                        <a:t>hadoop</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C-COULD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H.U 2</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1385650401"/>
                  </a:ext>
                </a:extLst>
              </a:tr>
              <a:tr h="597466">
                <a:tc>
                  <a:txBody>
                    <a:bodyPr/>
                    <a:lstStyle/>
                    <a:p>
                      <a:pPr algn="just">
                        <a:lnSpc>
                          <a:spcPct val="115000"/>
                        </a:lnSpc>
                        <a:spcBef>
                          <a:spcPts val="100"/>
                        </a:spcBef>
                        <a:spcAft>
                          <a:spcPts val="0"/>
                        </a:spcAft>
                      </a:pPr>
                      <a:r>
                        <a:rPr lang="es-CL" sz="1200">
                          <a:effectLst/>
                        </a:rPr>
                        <a:t>RQF4</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a:effectLst/>
                        </a:rPr>
                        <a:t>El usuario debe poder acceder a las plataformas de los servicios elevados y ver su interfaz de plataforma</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C-COULD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H.U 3</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1301001927"/>
                  </a:ext>
                </a:extLst>
              </a:tr>
              <a:tr h="687085">
                <a:tc>
                  <a:txBody>
                    <a:bodyPr/>
                    <a:lstStyle/>
                    <a:p>
                      <a:pPr algn="just">
                        <a:lnSpc>
                          <a:spcPct val="115000"/>
                        </a:lnSpc>
                        <a:spcBef>
                          <a:spcPts val="100"/>
                        </a:spcBef>
                        <a:spcAft>
                          <a:spcPts val="0"/>
                        </a:spcAft>
                      </a:pPr>
                      <a:r>
                        <a:rPr lang="es-CL" sz="1200">
                          <a:effectLst/>
                        </a:rPr>
                        <a:t>RQF5</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spc="-15" dirty="0">
                          <a:effectLst/>
                        </a:rPr>
                        <a:t>El </a:t>
                      </a:r>
                      <a:r>
                        <a:rPr lang="es-CL" sz="1200" dirty="0">
                          <a:effectLst/>
                        </a:rPr>
                        <a:t>usuario podrá realizar pruebas en el ambiente </a:t>
                      </a:r>
                      <a:r>
                        <a:rPr lang="es-CL" sz="1200" dirty="0" err="1">
                          <a:effectLst/>
                        </a:rPr>
                        <a:t>hadoop</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S-SHOULD</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H. U 4</a:t>
                      </a:r>
                      <a:endParaRPr lang="en-US" sz="120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3666824138"/>
                  </a:ext>
                </a:extLst>
              </a:tr>
              <a:tr h="597466">
                <a:tc>
                  <a:txBody>
                    <a:bodyPr/>
                    <a:lstStyle/>
                    <a:p>
                      <a:pPr algn="just">
                        <a:lnSpc>
                          <a:spcPct val="115000"/>
                        </a:lnSpc>
                        <a:spcBef>
                          <a:spcPts val="100"/>
                        </a:spcBef>
                        <a:spcAft>
                          <a:spcPts val="0"/>
                        </a:spcAft>
                      </a:pPr>
                      <a:r>
                        <a:rPr lang="es-CL" sz="1200">
                          <a:effectLst/>
                        </a:rPr>
                        <a:t>RQF6</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spc="-15" dirty="0">
                          <a:effectLst/>
                        </a:rPr>
                        <a:t>El usuario debe ser capaz de agregar, modificar y eliminar datos</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a:effectLst/>
                        </a:rPr>
                        <a:t>M-MUST</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H.U.7</a:t>
                      </a:r>
                      <a:endParaRPr lang="en-US" sz="1200" dirty="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2562826569"/>
                  </a:ext>
                </a:extLst>
              </a:tr>
              <a:tr h="597466">
                <a:tc>
                  <a:txBody>
                    <a:bodyPr/>
                    <a:lstStyle/>
                    <a:p>
                      <a:pPr algn="just">
                        <a:lnSpc>
                          <a:spcPct val="115000"/>
                        </a:lnSpc>
                        <a:spcBef>
                          <a:spcPts val="100"/>
                        </a:spcBef>
                        <a:spcAft>
                          <a:spcPts val="0"/>
                        </a:spcAft>
                      </a:pPr>
                      <a:r>
                        <a:rPr lang="es-CL" sz="1200">
                          <a:effectLst/>
                        </a:rPr>
                        <a:t>RQF7</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dirty="0">
                          <a:effectLst/>
                        </a:rPr>
                        <a:t>El usuario debe capaz de dar seguimiento a sus datos en la plataforma elevada por </a:t>
                      </a:r>
                      <a:r>
                        <a:rPr lang="es-CL" sz="1200" dirty="0" err="1">
                          <a:effectLst/>
                        </a:rPr>
                        <a:t>hadoop</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C-COULD</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H.U8</a:t>
                      </a:r>
                      <a:endParaRPr lang="en-US" sz="1200" dirty="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82173603"/>
                  </a:ext>
                </a:extLst>
              </a:tr>
              <a:tr h="597466">
                <a:tc>
                  <a:txBody>
                    <a:bodyPr/>
                    <a:lstStyle/>
                    <a:p>
                      <a:pPr algn="just">
                        <a:lnSpc>
                          <a:spcPct val="115000"/>
                        </a:lnSpc>
                        <a:spcBef>
                          <a:spcPts val="100"/>
                        </a:spcBef>
                        <a:spcAft>
                          <a:spcPts val="0"/>
                        </a:spcAft>
                      </a:pPr>
                      <a:r>
                        <a:rPr lang="es-CL" sz="1200">
                          <a:effectLst/>
                        </a:rPr>
                        <a:t>RQF8</a:t>
                      </a:r>
                      <a:endParaRPr lang="en-US" sz="1200">
                        <a:effectLst/>
                        <a:latin typeface="Open Sans" panose="020B0606030504020204" pitchFamily="34" charset="0"/>
                        <a:ea typeface="Open Sans" panose="020B0606030504020204" pitchFamily="34" charset="0"/>
                      </a:endParaRPr>
                    </a:p>
                  </a:txBody>
                  <a:tcPr marL="31590" marR="31590" marT="0" marB="0"/>
                </a:tc>
                <a:tc>
                  <a:txBody>
                    <a:bodyPr/>
                    <a:lstStyle/>
                    <a:p>
                      <a:pPr algn="just">
                        <a:lnSpc>
                          <a:spcPct val="150000"/>
                        </a:lnSpc>
                        <a:spcBef>
                          <a:spcPts val="100"/>
                        </a:spcBef>
                        <a:spcAft>
                          <a:spcPts val="0"/>
                        </a:spcAft>
                      </a:pPr>
                      <a:r>
                        <a:rPr lang="es-CL" sz="1200" dirty="0">
                          <a:effectLst/>
                        </a:rPr>
                        <a:t>El usuario debe ser capaz de leer y entender la guía de instalación de las herramientas Apaches</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M-MUST</a:t>
                      </a:r>
                      <a:endParaRPr lang="en-US" sz="1200" dirty="0">
                        <a:effectLst/>
                        <a:latin typeface="Open Sans" panose="020B0606030504020204" pitchFamily="34" charset="0"/>
                        <a:ea typeface="Open Sans" panose="020B0606030504020204" pitchFamily="34" charset="0"/>
                      </a:endParaRPr>
                    </a:p>
                  </a:txBody>
                  <a:tcPr marL="31590" marR="31590" marT="0" marB="0"/>
                </a:tc>
                <a:tc>
                  <a:txBody>
                    <a:bodyPr/>
                    <a:lstStyle/>
                    <a:p>
                      <a:pPr algn="ctr">
                        <a:lnSpc>
                          <a:spcPct val="115000"/>
                        </a:lnSpc>
                        <a:spcBef>
                          <a:spcPts val="100"/>
                        </a:spcBef>
                        <a:spcAft>
                          <a:spcPts val="0"/>
                        </a:spcAft>
                      </a:pPr>
                      <a:r>
                        <a:rPr lang="es-CL" sz="1200" dirty="0">
                          <a:effectLst/>
                        </a:rPr>
                        <a:t>H.U 9</a:t>
                      </a:r>
                      <a:endParaRPr lang="en-US" sz="1200" dirty="0">
                        <a:effectLst/>
                        <a:latin typeface="Open Sans" panose="020B0606030504020204" pitchFamily="34" charset="0"/>
                        <a:ea typeface="Open Sans" panose="020B0606030504020204" pitchFamily="34" charset="0"/>
                      </a:endParaRPr>
                    </a:p>
                  </a:txBody>
                  <a:tcPr marL="31590" marR="31590" marT="0" marB="0"/>
                </a:tc>
                <a:extLst>
                  <a:ext uri="{0D108BD9-81ED-4DB2-BD59-A6C34878D82A}">
                    <a16:rowId xmlns:a16="http://schemas.microsoft.com/office/drawing/2014/main" val="855812280"/>
                  </a:ext>
                </a:extLst>
              </a:tr>
            </a:tbl>
          </a:graphicData>
        </a:graphic>
      </p:graphicFrame>
      <p:sp>
        <p:nvSpPr>
          <p:cNvPr id="4" name="Marcador de número de diapositiva 3"/>
          <p:cNvSpPr>
            <a:spLocks noGrp="1"/>
          </p:cNvSpPr>
          <p:nvPr>
            <p:ph type="sldNum" sz="quarter" idx="12"/>
          </p:nvPr>
        </p:nvSpPr>
        <p:spPr/>
        <p:txBody>
          <a:bodyPr>
            <a:normAutofit lnSpcReduction="10000"/>
          </a:bodyPr>
          <a:lstStyle/>
          <a:p>
            <a:fld id="{C43C9DFD-1FE3-416B-BB01-0589EEA7761C}" type="slidenum">
              <a:rPr lang="en-US" smtClean="0"/>
              <a:t>6</a:t>
            </a:fld>
            <a:endParaRPr lang="en-US"/>
          </a:p>
        </p:txBody>
      </p:sp>
    </p:spTree>
    <p:extLst>
      <p:ext uri="{BB962C8B-B14F-4D97-AF65-F5344CB8AC3E}">
        <p14:creationId xmlns:p14="http://schemas.microsoft.com/office/powerpoint/2010/main" val="2519262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CL" dirty="0" smtClean="0"/>
              <a:t>Sprint </a:t>
            </a:r>
            <a:r>
              <a:rPr lang="es-CL" dirty="0" err="1" smtClean="0"/>
              <a:t>backlog</a:t>
            </a:r>
            <a:endParaRPr lang="en-US" dirty="0"/>
          </a:p>
        </p:txBody>
      </p:sp>
      <p:pic>
        <p:nvPicPr>
          <p:cNvPr id="4" name="Marcador de contenid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2140266"/>
            <a:ext cx="9355291" cy="4423819"/>
          </a:xfrm>
          <a:prstGeom prst="rect">
            <a:avLst/>
          </a:prstGeo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7</a:t>
            </a:fld>
            <a:endParaRPr lang="en-US"/>
          </a:p>
        </p:txBody>
      </p:sp>
    </p:spTree>
    <p:extLst>
      <p:ext uri="{BB962C8B-B14F-4D97-AF65-F5344CB8AC3E}">
        <p14:creationId xmlns:p14="http://schemas.microsoft.com/office/powerpoint/2010/main" val="419699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err="1" smtClean="0"/>
              <a:t>Tag</a:t>
            </a:r>
            <a:r>
              <a:rPr lang="es-CL" dirty="0" smtClean="0"/>
              <a:t>, Línea Base</a:t>
            </a:r>
            <a:endParaRPr lang="en-US" dirty="0"/>
          </a:p>
        </p:txBody>
      </p:sp>
      <p:pic>
        <p:nvPicPr>
          <p:cNvPr id="4" name="Marcador de contenid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2063" y="2133727"/>
            <a:ext cx="8594725" cy="3741484"/>
          </a:xfrm>
          <a:prstGeom prst="rect">
            <a:avLst/>
          </a:prstGeo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8</a:t>
            </a:fld>
            <a:endParaRPr lang="en-US"/>
          </a:p>
        </p:txBody>
      </p:sp>
    </p:spTree>
    <p:extLst>
      <p:ext uri="{BB962C8B-B14F-4D97-AF65-F5344CB8AC3E}">
        <p14:creationId xmlns:p14="http://schemas.microsoft.com/office/powerpoint/2010/main" val="205224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err="1" smtClean="0"/>
              <a:t>Branches</a:t>
            </a:r>
            <a:r>
              <a:rPr lang="es-CL" dirty="0" smtClean="0"/>
              <a:t> </a:t>
            </a:r>
            <a:r>
              <a:rPr lang="es-CL" dirty="0" err="1" smtClean="0"/>
              <a:t>Modificaciondeversiones</a:t>
            </a:r>
            <a:endParaRPr lang="en-US" dirty="0"/>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1261872" y="2262823"/>
            <a:ext cx="9008799" cy="4382906"/>
          </a:xfrm>
          <a:prstGeom prst="rect">
            <a:avLst/>
          </a:prstGeom>
        </p:spPr>
      </p:pic>
      <p:sp>
        <p:nvSpPr>
          <p:cNvPr id="3" name="Marcador de número de diapositiva 2"/>
          <p:cNvSpPr>
            <a:spLocks noGrp="1"/>
          </p:cNvSpPr>
          <p:nvPr>
            <p:ph type="sldNum" sz="quarter" idx="12"/>
          </p:nvPr>
        </p:nvSpPr>
        <p:spPr/>
        <p:txBody>
          <a:bodyPr>
            <a:normAutofit lnSpcReduction="10000"/>
          </a:bodyPr>
          <a:lstStyle/>
          <a:p>
            <a:fld id="{C43C9DFD-1FE3-416B-BB01-0589EEA7761C}" type="slidenum">
              <a:rPr lang="en-US" smtClean="0"/>
              <a:t>9</a:t>
            </a:fld>
            <a:endParaRPr lang="en-US"/>
          </a:p>
        </p:txBody>
      </p:sp>
    </p:spTree>
    <p:extLst>
      <p:ext uri="{BB962C8B-B14F-4D97-AF65-F5344CB8AC3E}">
        <p14:creationId xmlns:p14="http://schemas.microsoft.com/office/powerpoint/2010/main" val="23712793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Vista</Template>
  <TotalTime>584</TotalTime>
  <Words>2226</Words>
  <Application>Microsoft Office PowerPoint</Application>
  <PresentationFormat>Panorámica</PresentationFormat>
  <Paragraphs>374</Paragraphs>
  <Slides>33</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33</vt:i4>
      </vt:variant>
    </vt:vector>
  </HeadingPairs>
  <TitlesOfParts>
    <vt:vector size="40" baseType="lpstr">
      <vt:lpstr>Arial</vt:lpstr>
      <vt:lpstr>Calibri</vt:lpstr>
      <vt:lpstr>Century Schoolbook</vt:lpstr>
      <vt:lpstr>Open Sans</vt:lpstr>
      <vt:lpstr>Times New Roman</vt:lpstr>
      <vt:lpstr>Wingdings 2</vt:lpstr>
      <vt:lpstr>View</vt:lpstr>
      <vt:lpstr>Hito 3  Proyecto Big Data Herramientas Hadoop.</vt:lpstr>
      <vt:lpstr>Alternativa de solución</vt:lpstr>
      <vt:lpstr>Objetivos específicos</vt:lpstr>
      <vt:lpstr>Trazabilidad(Prioridad Método Moscow)</vt:lpstr>
      <vt:lpstr>Metodología Scrum</vt:lpstr>
      <vt:lpstr>Product backlog</vt:lpstr>
      <vt:lpstr>Sprint backlog</vt:lpstr>
      <vt:lpstr>Tag, Línea Base</vt:lpstr>
      <vt:lpstr>Branches Modificaciondeversiones</vt:lpstr>
      <vt:lpstr>Branches Master</vt:lpstr>
      <vt:lpstr>Gestión de cambios</vt:lpstr>
      <vt:lpstr>Lebel de los milestones</vt:lpstr>
      <vt:lpstr>Gestión de riesgos</vt:lpstr>
      <vt:lpstr>Pruebas de aceptación del proyecto</vt:lpstr>
      <vt:lpstr>Metodología Iterativo- Incremental</vt:lpstr>
      <vt:lpstr>Carta Gantt del proyecto</vt:lpstr>
      <vt:lpstr>Entregable proceso Iterativo</vt:lpstr>
      <vt:lpstr>Procesos de Incremental</vt:lpstr>
      <vt:lpstr>En el siguiente apartado se hablara de NameNode y las funcionalidades de sus servicios para la gestión de la información con datos estructurados</vt:lpstr>
      <vt:lpstr>Hdfs dfs </vt:lpstr>
      <vt:lpstr>Hdfs dfsadmin </vt:lpstr>
      <vt:lpstr>En la siguiente imagen se puede ver que se ha hecho uso de un comando de hdfs dfs admin. El cual es hdfs dfsadmin –report este permite ver reporte, pero en el terminal de centOS, mostrara los mismo que se podrá ver en el browser</vt:lpstr>
      <vt:lpstr>En la siguiente imagen s puede observar otro  hdfs dfsadmin que ha sido utilizado, este permite ver la estructura de un servicio de fichero para ver si esta correcto.</vt:lpstr>
      <vt:lpstr>Snapshot de NameNode</vt:lpstr>
      <vt:lpstr>Presentación de PowerPoint</vt:lpstr>
      <vt:lpstr>Snapshot browser</vt:lpstr>
      <vt:lpstr>Procesos con MapReduce yarn</vt:lpstr>
      <vt:lpstr>Configuración de mapred</vt:lpstr>
      <vt:lpstr>Configuración del Yarn</vt:lpstr>
      <vt:lpstr>Servicios de Yarn</vt:lpstr>
      <vt:lpstr>Pruebas con datos </vt:lpstr>
      <vt:lpstr>Plataforma MapReduce Yarn</vt:lpstr>
      <vt:lpstr>Tareas MapReduce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Davidalejandro</dc:creator>
  <cp:lastModifiedBy>Davidalejandro</cp:lastModifiedBy>
  <cp:revision>20</cp:revision>
  <dcterms:created xsi:type="dcterms:W3CDTF">2019-06-27T23:36:10Z</dcterms:created>
  <dcterms:modified xsi:type="dcterms:W3CDTF">2019-06-28T12:32:01Z</dcterms:modified>
</cp:coreProperties>
</file>